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5150" r:id="rId1"/>
  </p:sldMasterIdLst>
  <p:notesMasterIdLst>
    <p:notesMasterId r:id="rId26"/>
  </p:notesMasterIdLst>
  <p:handoutMasterIdLst>
    <p:handoutMasterId r:id="rId27"/>
  </p:handoutMasterIdLst>
  <p:sldIdLst>
    <p:sldId id="267" r:id="rId2"/>
    <p:sldId id="298" r:id="rId3"/>
    <p:sldId id="299" r:id="rId4"/>
    <p:sldId id="300" r:id="rId5"/>
    <p:sldId id="301" r:id="rId6"/>
    <p:sldId id="297" r:id="rId7"/>
    <p:sldId id="273" r:id="rId8"/>
    <p:sldId id="274" r:id="rId9"/>
    <p:sldId id="275" r:id="rId10"/>
    <p:sldId id="276" r:id="rId11"/>
    <p:sldId id="303" r:id="rId12"/>
    <p:sldId id="306" r:id="rId13"/>
    <p:sldId id="279" r:id="rId14"/>
    <p:sldId id="304" r:id="rId15"/>
    <p:sldId id="305" r:id="rId16"/>
    <p:sldId id="307" r:id="rId17"/>
    <p:sldId id="311" r:id="rId18"/>
    <p:sldId id="312" r:id="rId19"/>
    <p:sldId id="313" r:id="rId20"/>
    <p:sldId id="308" r:id="rId21"/>
    <p:sldId id="310" r:id="rId22"/>
    <p:sldId id="314" r:id="rId23"/>
    <p:sldId id="309" r:id="rId24"/>
    <p:sldId id="289" r:id="rId25"/>
  </p:sldIdLst>
  <p:sldSz cx="9144000" cy="6858000" type="screen4x3"/>
  <p:notesSz cx="68119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13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Windows" initials="U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000"/>
    <a:srgbClr val="D0D700"/>
    <a:srgbClr val="FD9203"/>
    <a:srgbClr val="003366"/>
    <a:srgbClr val="BBD128"/>
    <a:srgbClr val="4CFD2F"/>
    <a:srgbClr val="F5498B"/>
    <a:srgbClr val="003667"/>
    <a:srgbClr val="BCD228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3630" autoAdjust="0"/>
  </p:normalViewPr>
  <p:slideViewPr>
    <p:cSldViewPr>
      <p:cViewPr>
        <p:scale>
          <a:sx n="67" d="100"/>
          <a:sy n="67" d="100"/>
        </p:scale>
        <p:origin x="-2820" y="-888"/>
      </p:cViewPr>
      <p:guideLst>
        <p:guide orient="horz" pos="2205"/>
        <p:guide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5200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E962F-6532-40D5-82A7-4F7022AF79DF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C2FC7C05-FC4D-4808-BF31-825EA5CF20F7}">
      <dgm:prSet phldrT="[Texte]"/>
      <dgm:spPr/>
      <dgm:t>
        <a:bodyPr/>
        <a:lstStyle/>
        <a:p>
          <a:r>
            <a:rPr lang="fr-FR" b="1" dirty="0" smtClean="0"/>
            <a:t>I-services</a:t>
          </a:r>
          <a:endParaRPr lang="fr-FR" b="1" dirty="0"/>
        </a:p>
      </dgm:t>
    </dgm:pt>
    <dgm:pt modelId="{DB6E1755-28FA-4ECB-A112-3E87B6582B9D}" type="parTrans" cxnId="{17ABA6AA-8370-4333-8118-9D8BBBCE6AEC}">
      <dgm:prSet/>
      <dgm:spPr/>
      <dgm:t>
        <a:bodyPr/>
        <a:lstStyle/>
        <a:p>
          <a:endParaRPr lang="fr-FR"/>
        </a:p>
      </dgm:t>
    </dgm:pt>
    <dgm:pt modelId="{1D848560-05F3-458A-8535-C48634D04033}" type="sibTrans" cxnId="{17ABA6AA-8370-4333-8118-9D8BBBCE6AEC}">
      <dgm:prSet/>
      <dgm:spPr/>
      <dgm:t>
        <a:bodyPr/>
        <a:lstStyle/>
        <a:p>
          <a:endParaRPr lang="fr-FR"/>
        </a:p>
      </dgm:t>
    </dgm:pt>
    <dgm:pt modelId="{902B6A8F-6FFD-4E72-96D1-5707ECD810B3}">
      <dgm:prSet phldrT="[Texte]" custT="1"/>
      <dgm:spPr/>
      <dgm:t>
        <a:bodyPr/>
        <a:lstStyle/>
        <a:p>
          <a:r>
            <a:rPr lang="fr-FR" sz="2400" b="1" dirty="0" smtClean="0"/>
            <a:t>I-disciplinaires</a:t>
          </a:r>
          <a:endParaRPr lang="fr-FR" sz="2400" b="1" dirty="0"/>
        </a:p>
      </dgm:t>
    </dgm:pt>
    <dgm:pt modelId="{79C816FB-A876-4902-8CEB-FA89D865D5FD}" type="parTrans" cxnId="{4B0BD33D-6A5D-40CB-BA2D-9EC73F5D88E6}">
      <dgm:prSet/>
      <dgm:spPr/>
      <dgm:t>
        <a:bodyPr/>
        <a:lstStyle/>
        <a:p>
          <a:endParaRPr lang="fr-FR"/>
        </a:p>
      </dgm:t>
    </dgm:pt>
    <dgm:pt modelId="{6CD2E75D-1128-4BD5-A8BF-2193140FBC08}" type="sibTrans" cxnId="{4B0BD33D-6A5D-40CB-BA2D-9EC73F5D88E6}">
      <dgm:prSet/>
      <dgm:spPr/>
      <dgm:t>
        <a:bodyPr/>
        <a:lstStyle/>
        <a:p>
          <a:endParaRPr lang="fr-FR"/>
        </a:p>
      </dgm:t>
    </dgm:pt>
    <dgm:pt modelId="{35D59197-2DAB-4189-8DDB-024952FC0DEF}">
      <dgm:prSet phldrT="[Texte]"/>
      <dgm:spPr/>
      <dgm:t>
        <a:bodyPr/>
        <a:lstStyle/>
        <a:p>
          <a:r>
            <a:rPr lang="fr-FR" b="1" dirty="0" smtClean="0"/>
            <a:t>I-établissements</a:t>
          </a:r>
          <a:endParaRPr lang="fr-FR" b="1" dirty="0"/>
        </a:p>
      </dgm:t>
    </dgm:pt>
    <dgm:pt modelId="{9C03DF68-A0FB-4FBA-94C0-30E14CF86CD6}" type="parTrans" cxnId="{F3A69727-CB67-4860-B901-D2D4B969AB08}">
      <dgm:prSet/>
      <dgm:spPr/>
      <dgm:t>
        <a:bodyPr/>
        <a:lstStyle/>
        <a:p>
          <a:endParaRPr lang="fr-FR"/>
        </a:p>
      </dgm:t>
    </dgm:pt>
    <dgm:pt modelId="{A846CD4D-0F7E-4DFF-B950-483B4300C2E7}" type="sibTrans" cxnId="{F3A69727-CB67-4860-B901-D2D4B969AB08}">
      <dgm:prSet/>
      <dgm:spPr/>
      <dgm:t>
        <a:bodyPr/>
        <a:lstStyle/>
        <a:p>
          <a:endParaRPr lang="fr-FR"/>
        </a:p>
      </dgm:t>
    </dgm:pt>
    <dgm:pt modelId="{6707ED70-9759-4895-AD4B-79316B9DF4F1}">
      <dgm:prSet phldrT="[Texte]"/>
      <dgm:spPr/>
      <dgm:t>
        <a:bodyPr/>
        <a:lstStyle/>
        <a:p>
          <a:r>
            <a:rPr lang="fr-FR" b="1" dirty="0" smtClean="0"/>
            <a:t>I-national</a:t>
          </a:r>
          <a:endParaRPr lang="fr-FR" b="1" dirty="0"/>
        </a:p>
      </dgm:t>
    </dgm:pt>
    <dgm:pt modelId="{907440BD-A992-413C-B382-BF7AABC02E80}" type="parTrans" cxnId="{50E56A0A-5614-4ACA-ACD1-BD0D19E699FB}">
      <dgm:prSet/>
      <dgm:spPr/>
      <dgm:t>
        <a:bodyPr/>
        <a:lstStyle/>
        <a:p>
          <a:endParaRPr lang="fr-FR"/>
        </a:p>
      </dgm:t>
    </dgm:pt>
    <dgm:pt modelId="{4DB20E66-668F-4A5A-B1E0-68567F907B5D}" type="sibTrans" cxnId="{50E56A0A-5614-4ACA-ACD1-BD0D19E699FB}">
      <dgm:prSet/>
      <dgm:spPr/>
      <dgm:t>
        <a:bodyPr/>
        <a:lstStyle/>
        <a:p>
          <a:endParaRPr lang="fr-FR"/>
        </a:p>
      </dgm:t>
    </dgm:pt>
    <dgm:pt modelId="{058396FB-EF24-4861-AEE9-5C1E97C9B6D2}" type="pres">
      <dgm:prSet presAssocID="{D1BE962F-6532-40D5-82A7-4F7022AF79DF}" presName="compositeShape" presStyleCnt="0">
        <dgm:presLayoutVars>
          <dgm:chMax val="7"/>
          <dgm:dir/>
          <dgm:resizeHandles val="exact"/>
        </dgm:presLayoutVars>
      </dgm:prSet>
      <dgm:spPr/>
    </dgm:pt>
    <dgm:pt modelId="{5801D2D3-F302-42BF-9A3F-C4381501EED8}" type="pres">
      <dgm:prSet presAssocID="{C2FC7C05-FC4D-4808-BF31-825EA5CF20F7}" presName="circ1" presStyleLbl="vennNode1" presStyleIdx="0" presStyleCnt="4"/>
      <dgm:spPr/>
      <dgm:t>
        <a:bodyPr/>
        <a:lstStyle/>
        <a:p>
          <a:endParaRPr lang="fr-FR"/>
        </a:p>
      </dgm:t>
    </dgm:pt>
    <dgm:pt modelId="{8E9CF036-3486-42BD-B1FB-6B9F88E785E8}" type="pres">
      <dgm:prSet presAssocID="{C2FC7C05-FC4D-4808-BF31-825EA5CF20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D66AE6-120B-41CF-BE1B-F120B6389875}" type="pres">
      <dgm:prSet presAssocID="{902B6A8F-6FFD-4E72-96D1-5707ECD810B3}" presName="circ2" presStyleLbl="vennNode1" presStyleIdx="1" presStyleCnt="4"/>
      <dgm:spPr/>
      <dgm:t>
        <a:bodyPr/>
        <a:lstStyle/>
        <a:p>
          <a:endParaRPr lang="fr-FR"/>
        </a:p>
      </dgm:t>
    </dgm:pt>
    <dgm:pt modelId="{3983AFC6-53C4-411A-A3BE-C1C8704CA60A}" type="pres">
      <dgm:prSet presAssocID="{902B6A8F-6FFD-4E72-96D1-5707ECD810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7A18E4-E632-4735-ABA8-F18F9BDF0DEB}" type="pres">
      <dgm:prSet presAssocID="{35D59197-2DAB-4189-8DDB-024952FC0DEF}" presName="circ3" presStyleLbl="vennNode1" presStyleIdx="2" presStyleCnt="4"/>
      <dgm:spPr/>
      <dgm:t>
        <a:bodyPr/>
        <a:lstStyle/>
        <a:p>
          <a:endParaRPr lang="fr-FR"/>
        </a:p>
      </dgm:t>
    </dgm:pt>
    <dgm:pt modelId="{040096ED-860E-4EE0-99B1-5935E39BE2DD}" type="pres">
      <dgm:prSet presAssocID="{35D59197-2DAB-4189-8DDB-024952FC0D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1274F5-CDB3-4795-89F3-7BC4F891284A}" type="pres">
      <dgm:prSet presAssocID="{6707ED70-9759-4895-AD4B-79316B9DF4F1}" presName="circ4" presStyleLbl="vennNode1" presStyleIdx="3" presStyleCnt="4"/>
      <dgm:spPr/>
      <dgm:t>
        <a:bodyPr/>
        <a:lstStyle/>
        <a:p>
          <a:endParaRPr lang="fr-FR"/>
        </a:p>
      </dgm:t>
    </dgm:pt>
    <dgm:pt modelId="{8B9BA5D3-EBB5-436A-BC1B-D52B1F39A7FA}" type="pres">
      <dgm:prSet presAssocID="{6707ED70-9759-4895-AD4B-79316B9DF4F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A69727-CB67-4860-B901-D2D4B969AB08}" srcId="{D1BE962F-6532-40D5-82A7-4F7022AF79DF}" destId="{35D59197-2DAB-4189-8DDB-024952FC0DEF}" srcOrd="2" destOrd="0" parTransId="{9C03DF68-A0FB-4FBA-94C0-30E14CF86CD6}" sibTransId="{A846CD4D-0F7E-4DFF-B950-483B4300C2E7}"/>
    <dgm:cxn modelId="{51439FE8-03A5-42C1-B0AA-B177A0F3B8AC}" type="presOf" srcId="{6707ED70-9759-4895-AD4B-79316B9DF4F1}" destId="{8B9BA5D3-EBB5-436A-BC1B-D52B1F39A7FA}" srcOrd="1" destOrd="0" presId="urn:microsoft.com/office/officeart/2005/8/layout/venn1"/>
    <dgm:cxn modelId="{164B205E-87C0-4979-8E2A-24610C34FE33}" type="presOf" srcId="{35D59197-2DAB-4189-8DDB-024952FC0DEF}" destId="{F17A18E4-E632-4735-ABA8-F18F9BDF0DEB}" srcOrd="0" destOrd="0" presId="urn:microsoft.com/office/officeart/2005/8/layout/venn1"/>
    <dgm:cxn modelId="{23EFCDE9-2906-4995-923B-AE19DC73B1DC}" type="presOf" srcId="{6707ED70-9759-4895-AD4B-79316B9DF4F1}" destId="{841274F5-CDB3-4795-89F3-7BC4F891284A}" srcOrd="0" destOrd="0" presId="urn:microsoft.com/office/officeart/2005/8/layout/venn1"/>
    <dgm:cxn modelId="{4B0BD33D-6A5D-40CB-BA2D-9EC73F5D88E6}" srcId="{D1BE962F-6532-40D5-82A7-4F7022AF79DF}" destId="{902B6A8F-6FFD-4E72-96D1-5707ECD810B3}" srcOrd="1" destOrd="0" parTransId="{79C816FB-A876-4902-8CEB-FA89D865D5FD}" sibTransId="{6CD2E75D-1128-4BD5-A8BF-2193140FBC08}"/>
    <dgm:cxn modelId="{50E56A0A-5614-4ACA-ACD1-BD0D19E699FB}" srcId="{D1BE962F-6532-40D5-82A7-4F7022AF79DF}" destId="{6707ED70-9759-4895-AD4B-79316B9DF4F1}" srcOrd="3" destOrd="0" parTransId="{907440BD-A992-413C-B382-BF7AABC02E80}" sibTransId="{4DB20E66-668F-4A5A-B1E0-68567F907B5D}"/>
    <dgm:cxn modelId="{4B9E3949-6E1B-4770-ABF8-7ADEDD8E1F08}" type="presOf" srcId="{C2FC7C05-FC4D-4808-BF31-825EA5CF20F7}" destId="{5801D2D3-F302-42BF-9A3F-C4381501EED8}" srcOrd="0" destOrd="0" presId="urn:microsoft.com/office/officeart/2005/8/layout/venn1"/>
    <dgm:cxn modelId="{B1A7D75F-5091-4F84-A2E6-DD35ABEDF414}" type="presOf" srcId="{35D59197-2DAB-4189-8DDB-024952FC0DEF}" destId="{040096ED-860E-4EE0-99B1-5935E39BE2DD}" srcOrd="1" destOrd="0" presId="urn:microsoft.com/office/officeart/2005/8/layout/venn1"/>
    <dgm:cxn modelId="{3698C985-AE49-4296-A5BE-21F8EE96885A}" type="presOf" srcId="{C2FC7C05-FC4D-4808-BF31-825EA5CF20F7}" destId="{8E9CF036-3486-42BD-B1FB-6B9F88E785E8}" srcOrd="1" destOrd="0" presId="urn:microsoft.com/office/officeart/2005/8/layout/venn1"/>
    <dgm:cxn modelId="{61B3EC34-C534-4BF0-BCE3-E4CD201EFAFA}" type="presOf" srcId="{D1BE962F-6532-40D5-82A7-4F7022AF79DF}" destId="{058396FB-EF24-4861-AEE9-5C1E97C9B6D2}" srcOrd="0" destOrd="0" presId="urn:microsoft.com/office/officeart/2005/8/layout/venn1"/>
    <dgm:cxn modelId="{17ABA6AA-8370-4333-8118-9D8BBBCE6AEC}" srcId="{D1BE962F-6532-40D5-82A7-4F7022AF79DF}" destId="{C2FC7C05-FC4D-4808-BF31-825EA5CF20F7}" srcOrd="0" destOrd="0" parTransId="{DB6E1755-28FA-4ECB-A112-3E87B6582B9D}" sibTransId="{1D848560-05F3-458A-8535-C48634D04033}"/>
    <dgm:cxn modelId="{91424177-B40B-4A5D-9A97-E3904616652F}" type="presOf" srcId="{902B6A8F-6FFD-4E72-96D1-5707ECD810B3}" destId="{3983AFC6-53C4-411A-A3BE-C1C8704CA60A}" srcOrd="1" destOrd="0" presId="urn:microsoft.com/office/officeart/2005/8/layout/venn1"/>
    <dgm:cxn modelId="{37EDC50E-8096-410D-8BFE-44B89D500B4D}" type="presOf" srcId="{902B6A8F-6FFD-4E72-96D1-5707ECD810B3}" destId="{0DD66AE6-120B-41CF-BE1B-F120B6389875}" srcOrd="0" destOrd="0" presId="urn:microsoft.com/office/officeart/2005/8/layout/venn1"/>
    <dgm:cxn modelId="{1B8B3580-B591-48DA-AB41-921B8E0710C3}" type="presParOf" srcId="{058396FB-EF24-4861-AEE9-5C1E97C9B6D2}" destId="{5801D2D3-F302-42BF-9A3F-C4381501EED8}" srcOrd="0" destOrd="0" presId="urn:microsoft.com/office/officeart/2005/8/layout/venn1"/>
    <dgm:cxn modelId="{393E69EC-1A4D-446C-8744-8DACD635BFA6}" type="presParOf" srcId="{058396FB-EF24-4861-AEE9-5C1E97C9B6D2}" destId="{8E9CF036-3486-42BD-B1FB-6B9F88E785E8}" srcOrd="1" destOrd="0" presId="urn:microsoft.com/office/officeart/2005/8/layout/venn1"/>
    <dgm:cxn modelId="{FEC6BC94-87B1-4E2F-AF07-0380FB1FBB03}" type="presParOf" srcId="{058396FB-EF24-4861-AEE9-5C1E97C9B6D2}" destId="{0DD66AE6-120B-41CF-BE1B-F120B6389875}" srcOrd="2" destOrd="0" presId="urn:microsoft.com/office/officeart/2005/8/layout/venn1"/>
    <dgm:cxn modelId="{DDA843AB-7399-4B04-8309-FA62833F50A6}" type="presParOf" srcId="{058396FB-EF24-4861-AEE9-5C1E97C9B6D2}" destId="{3983AFC6-53C4-411A-A3BE-C1C8704CA60A}" srcOrd="3" destOrd="0" presId="urn:microsoft.com/office/officeart/2005/8/layout/venn1"/>
    <dgm:cxn modelId="{6DE970EA-B46F-48F5-9CF0-E1ED6D315494}" type="presParOf" srcId="{058396FB-EF24-4861-AEE9-5C1E97C9B6D2}" destId="{F17A18E4-E632-4735-ABA8-F18F9BDF0DEB}" srcOrd="4" destOrd="0" presId="urn:microsoft.com/office/officeart/2005/8/layout/venn1"/>
    <dgm:cxn modelId="{C5FF67C2-D359-479D-8298-3DFCB26B5F02}" type="presParOf" srcId="{058396FB-EF24-4861-AEE9-5C1E97C9B6D2}" destId="{040096ED-860E-4EE0-99B1-5935E39BE2DD}" srcOrd="5" destOrd="0" presId="urn:microsoft.com/office/officeart/2005/8/layout/venn1"/>
    <dgm:cxn modelId="{E68A0A7D-841C-4A7C-A845-0FB34E89D830}" type="presParOf" srcId="{058396FB-EF24-4861-AEE9-5C1E97C9B6D2}" destId="{841274F5-CDB3-4795-89F3-7BC4F891284A}" srcOrd="6" destOrd="0" presId="urn:microsoft.com/office/officeart/2005/8/layout/venn1"/>
    <dgm:cxn modelId="{02A847A8-0610-4531-B710-14427A733294}" type="presParOf" srcId="{058396FB-EF24-4861-AEE9-5C1E97C9B6D2}" destId="{8B9BA5D3-EBB5-436A-BC1B-D52B1F39A7F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31A7B-7A4A-42D5-98F1-500A964BACD5}" type="doc">
      <dgm:prSet loTypeId="urn:microsoft.com/office/officeart/2005/8/layout/cycle6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2959254-35CC-43DA-9716-7B915739EFF2}">
      <dgm:prSet phldrT="[Texte]"/>
      <dgm:spPr/>
      <dgm:t>
        <a:bodyPr/>
        <a:lstStyle/>
        <a:p>
          <a:r>
            <a:rPr lang="fr-FR" dirty="0" smtClean="0"/>
            <a:t>Guide</a:t>
          </a:r>
          <a:endParaRPr lang="fr-FR" dirty="0"/>
        </a:p>
      </dgm:t>
    </dgm:pt>
    <dgm:pt modelId="{073CAD99-727E-4330-9142-0FB6B68EDB0A}" type="parTrans" cxnId="{D27FD8A4-2D18-40A5-942C-FE81A2F9ABC5}">
      <dgm:prSet/>
      <dgm:spPr/>
      <dgm:t>
        <a:bodyPr/>
        <a:lstStyle/>
        <a:p>
          <a:endParaRPr lang="fr-FR"/>
        </a:p>
      </dgm:t>
    </dgm:pt>
    <dgm:pt modelId="{2A49C38B-44D6-48DC-A988-A9E9C56BB01A}" type="sibTrans" cxnId="{D27FD8A4-2D18-40A5-942C-FE81A2F9ABC5}">
      <dgm:prSet/>
      <dgm:spPr/>
      <dgm:t>
        <a:bodyPr/>
        <a:lstStyle/>
        <a:p>
          <a:endParaRPr lang="fr-FR"/>
        </a:p>
      </dgm:t>
    </dgm:pt>
    <dgm:pt modelId="{9FFE5875-9FDA-4078-9123-F416CD46EF1C}">
      <dgm:prSet phldrT="[Texte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Access</a:t>
          </a:r>
          <a:endParaRPr lang="fr-FR" dirty="0"/>
        </a:p>
      </dgm:t>
    </dgm:pt>
    <dgm:pt modelId="{0CE17984-F11D-469B-B1E4-BC40756CBE0E}" type="parTrans" cxnId="{4D3EF272-7D11-4412-9CC3-BEEFE16A0FAA}">
      <dgm:prSet/>
      <dgm:spPr/>
      <dgm:t>
        <a:bodyPr/>
        <a:lstStyle/>
        <a:p>
          <a:endParaRPr lang="fr-FR"/>
        </a:p>
      </dgm:t>
    </dgm:pt>
    <dgm:pt modelId="{4E29DC0F-342E-42B1-AE86-0F3A49D4FA41}" type="sibTrans" cxnId="{4D3EF272-7D11-4412-9CC3-BEEFE16A0FAA}">
      <dgm:prSet/>
      <dgm:spPr/>
      <dgm:t>
        <a:bodyPr/>
        <a:lstStyle/>
        <a:p>
          <a:endParaRPr lang="fr-FR"/>
        </a:p>
      </dgm:t>
    </dgm:pt>
    <dgm:pt modelId="{98876308-61B5-4EA6-89CE-08503835C6D5}">
      <dgm:prSet phldrT="[Texte]"/>
      <dgm:spPr/>
      <dgm:t>
        <a:bodyPr/>
        <a:lstStyle/>
        <a:p>
          <a:r>
            <a:rPr lang="fr-FR" dirty="0" smtClean="0"/>
            <a:t>Partenariats Inter</a:t>
          </a:r>
          <a:endParaRPr lang="fr-FR" dirty="0"/>
        </a:p>
      </dgm:t>
    </dgm:pt>
    <dgm:pt modelId="{C64F1864-4982-406E-986B-5624EFB0CB78}" type="parTrans" cxnId="{A073AD98-0BC4-4686-BFAA-053C984B0180}">
      <dgm:prSet/>
      <dgm:spPr/>
      <dgm:t>
        <a:bodyPr/>
        <a:lstStyle/>
        <a:p>
          <a:endParaRPr lang="fr-FR"/>
        </a:p>
      </dgm:t>
    </dgm:pt>
    <dgm:pt modelId="{DFBAB286-1B85-4DB7-873F-11A96537797D}" type="sibTrans" cxnId="{A073AD98-0BC4-4686-BFAA-053C984B0180}">
      <dgm:prSet/>
      <dgm:spPr/>
      <dgm:t>
        <a:bodyPr/>
        <a:lstStyle/>
        <a:p>
          <a:endParaRPr lang="fr-FR"/>
        </a:p>
      </dgm:t>
    </dgm:pt>
    <dgm:pt modelId="{EC6ED022-8184-4EDD-9AE2-5D04656AABAF}" type="pres">
      <dgm:prSet presAssocID="{82E31A7B-7A4A-42D5-98F1-500A964BAC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10D0F0-13D6-428E-8E40-85B338C08F7C}" type="pres">
      <dgm:prSet presAssocID="{32959254-35CC-43DA-9716-7B915739EF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B095B5-9FDD-4960-885F-7217859257D5}" type="pres">
      <dgm:prSet presAssocID="{32959254-35CC-43DA-9716-7B915739EFF2}" presName="spNode" presStyleCnt="0"/>
      <dgm:spPr/>
    </dgm:pt>
    <dgm:pt modelId="{4DBFD5EA-D62E-49AF-837E-DC05DAB62F46}" type="pres">
      <dgm:prSet presAssocID="{2A49C38B-44D6-48DC-A988-A9E9C56BB01A}" presName="sibTrans" presStyleLbl="sibTrans1D1" presStyleIdx="0" presStyleCnt="3"/>
      <dgm:spPr/>
      <dgm:t>
        <a:bodyPr/>
        <a:lstStyle/>
        <a:p>
          <a:endParaRPr lang="fr-FR"/>
        </a:p>
      </dgm:t>
    </dgm:pt>
    <dgm:pt modelId="{CAA69637-9E30-4C72-8FF7-ACD0D71B4FE5}" type="pres">
      <dgm:prSet presAssocID="{9FFE5875-9FDA-4078-9123-F416CD46EF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40A01E-2804-445E-A92E-7CA64450C8B4}" type="pres">
      <dgm:prSet presAssocID="{9FFE5875-9FDA-4078-9123-F416CD46EF1C}" presName="spNode" presStyleCnt="0"/>
      <dgm:spPr/>
    </dgm:pt>
    <dgm:pt modelId="{8EC50F38-01F6-46F9-9FC1-B852D8623E49}" type="pres">
      <dgm:prSet presAssocID="{4E29DC0F-342E-42B1-AE86-0F3A49D4FA41}" presName="sibTrans" presStyleLbl="sibTrans1D1" presStyleIdx="1" presStyleCnt="3"/>
      <dgm:spPr/>
      <dgm:t>
        <a:bodyPr/>
        <a:lstStyle/>
        <a:p>
          <a:endParaRPr lang="fr-FR"/>
        </a:p>
      </dgm:t>
    </dgm:pt>
    <dgm:pt modelId="{FAC3858F-2510-4194-94B5-7681EA1C5A41}" type="pres">
      <dgm:prSet presAssocID="{98876308-61B5-4EA6-89CE-08503835C6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37C32-63D9-4765-A20A-A5696E2B22E1}" type="pres">
      <dgm:prSet presAssocID="{98876308-61B5-4EA6-89CE-08503835C6D5}" presName="spNode" presStyleCnt="0"/>
      <dgm:spPr/>
    </dgm:pt>
    <dgm:pt modelId="{13171D40-45DD-4A87-B8F7-7670E1B6FF03}" type="pres">
      <dgm:prSet presAssocID="{DFBAB286-1B85-4DB7-873F-11A96537797D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605E4541-E203-4B07-955C-C8E961DC5D3B}" type="presOf" srcId="{9FFE5875-9FDA-4078-9123-F416CD46EF1C}" destId="{CAA69637-9E30-4C72-8FF7-ACD0D71B4FE5}" srcOrd="0" destOrd="0" presId="urn:microsoft.com/office/officeart/2005/8/layout/cycle6"/>
    <dgm:cxn modelId="{A073AD98-0BC4-4686-BFAA-053C984B0180}" srcId="{82E31A7B-7A4A-42D5-98F1-500A964BACD5}" destId="{98876308-61B5-4EA6-89CE-08503835C6D5}" srcOrd="2" destOrd="0" parTransId="{C64F1864-4982-406E-986B-5624EFB0CB78}" sibTransId="{DFBAB286-1B85-4DB7-873F-11A96537797D}"/>
    <dgm:cxn modelId="{F7C5664E-781C-4E24-97FF-A42155014C97}" type="presOf" srcId="{DFBAB286-1B85-4DB7-873F-11A96537797D}" destId="{13171D40-45DD-4A87-B8F7-7670E1B6FF03}" srcOrd="0" destOrd="0" presId="urn:microsoft.com/office/officeart/2005/8/layout/cycle6"/>
    <dgm:cxn modelId="{E9594473-DAEF-416F-BB88-008930A72984}" type="presOf" srcId="{82E31A7B-7A4A-42D5-98F1-500A964BACD5}" destId="{EC6ED022-8184-4EDD-9AE2-5D04656AABAF}" srcOrd="0" destOrd="0" presId="urn:microsoft.com/office/officeart/2005/8/layout/cycle6"/>
    <dgm:cxn modelId="{D27FD8A4-2D18-40A5-942C-FE81A2F9ABC5}" srcId="{82E31A7B-7A4A-42D5-98F1-500A964BACD5}" destId="{32959254-35CC-43DA-9716-7B915739EFF2}" srcOrd="0" destOrd="0" parTransId="{073CAD99-727E-4330-9142-0FB6B68EDB0A}" sibTransId="{2A49C38B-44D6-48DC-A988-A9E9C56BB01A}"/>
    <dgm:cxn modelId="{8229EC51-F8EE-4862-8BCD-57E290ED84E1}" type="presOf" srcId="{98876308-61B5-4EA6-89CE-08503835C6D5}" destId="{FAC3858F-2510-4194-94B5-7681EA1C5A41}" srcOrd="0" destOrd="0" presId="urn:microsoft.com/office/officeart/2005/8/layout/cycle6"/>
    <dgm:cxn modelId="{B3C6D5BB-734A-4D23-82BD-BA670F44224D}" type="presOf" srcId="{4E29DC0F-342E-42B1-AE86-0F3A49D4FA41}" destId="{8EC50F38-01F6-46F9-9FC1-B852D8623E49}" srcOrd="0" destOrd="0" presId="urn:microsoft.com/office/officeart/2005/8/layout/cycle6"/>
    <dgm:cxn modelId="{E84587C6-292F-426B-8C23-3F1EB7B8676A}" type="presOf" srcId="{32959254-35CC-43DA-9716-7B915739EFF2}" destId="{E210D0F0-13D6-428E-8E40-85B338C08F7C}" srcOrd="0" destOrd="0" presId="urn:microsoft.com/office/officeart/2005/8/layout/cycle6"/>
    <dgm:cxn modelId="{385D3B37-4D8A-46DB-A802-00DDAE99B6A9}" type="presOf" srcId="{2A49C38B-44D6-48DC-A988-A9E9C56BB01A}" destId="{4DBFD5EA-D62E-49AF-837E-DC05DAB62F46}" srcOrd="0" destOrd="0" presId="urn:microsoft.com/office/officeart/2005/8/layout/cycle6"/>
    <dgm:cxn modelId="{4D3EF272-7D11-4412-9CC3-BEEFE16A0FAA}" srcId="{82E31A7B-7A4A-42D5-98F1-500A964BACD5}" destId="{9FFE5875-9FDA-4078-9123-F416CD46EF1C}" srcOrd="1" destOrd="0" parTransId="{0CE17984-F11D-469B-B1E4-BC40756CBE0E}" sibTransId="{4E29DC0F-342E-42B1-AE86-0F3A49D4FA41}"/>
    <dgm:cxn modelId="{086608F5-D0BA-44F8-A8E1-457A64752553}" type="presParOf" srcId="{EC6ED022-8184-4EDD-9AE2-5D04656AABAF}" destId="{E210D0F0-13D6-428E-8E40-85B338C08F7C}" srcOrd="0" destOrd="0" presId="urn:microsoft.com/office/officeart/2005/8/layout/cycle6"/>
    <dgm:cxn modelId="{89665D73-17D3-4083-B04E-4E66C3C6EDAC}" type="presParOf" srcId="{EC6ED022-8184-4EDD-9AE2-5D04656AABAF}" destId="{6BB095B5-9FDD-4960-885F-7217859257D5}" srcOrd="1" destOrd="0" presId="urn:microsoft.com/office/officeart/2005/8/layout/cycle6"/>
    <dgm:cxn modelId="{0D05D3BB-B6A9-47E8-9804-397913919296}" type="presParOf" srcId="{EC6ED022-8184-4EDD-9AE2-5D04656AABAF}" destId="{4DBFD5EA-D62E-49AF-837E-DC05DAB62F46}" srcOrd="2" destOrd="0" presId="urn:microsoft.com/office/officeart/2005/8/layout/cycle6"/>
    <dgm:cxn modelId="{A13EE606-F16E-4EAA-A853-B88067043CC2}" type="presParOf" srcId="{EC6ED022-8184-4EDD-9AE2-5D04656AABAF}" destId="{CAA69637-9E30-4C72-8FF7-ACD0D71B4FE5}" srcOrd="3" destOrd="0" presId="urn:microsoft.com/office/officeart/2005/8/layout/cycle6"/>
    <dgm:cxn modelId="{7A01E667-3D5C-453B-9F94-AF5C7A520FCA}" type="presParOf" srcId="{EC6ED022-8184-4EDD-9AE2-5D04656AABAF}" destId="{5240A01E-2804-445E-A92E-7CA64450C8B4}" srcOrd="4" destOrd="0" presId="urn:microsoft.com/office/officeart/2005/8/layout/cycle6"/>
    <dgm:cxn modelId="{4091CF20-9545-4A49-941D-B433BB4398EC}" type="presParOf" srcId="{EC6ED022-8184-4EDD-9AE2-5D04656AABAF}" destId="{8EC50F38-01F6-46F9-9FC1-B852D8623E49}" srcOrd="5" destOrd="0" presId="urn:microsoft.com/office/officeart/2005/8/layout/cycle6"/>
    <dgm:cxn modelId="{8700A740-7ACC-447A-86D4-C55EB3AE19DC}" type="presParOf" srcId="{EC6ED022-8184-4EDD-9AE2-5D04656AABAF}" destId="{FAC3858F-2510-4194-94B5-7681EA1C5A41}" srcOrd="6" destOrd="0" presId="urn:microsoft.com/office/officeart/2005/8/layout/cycle6"/>
    <dgm:cxn modelId="{D9EBBE4C-3391-425A-8A98-8C469818C8AB}" type="presParOf" srcId="{EC6ED022-8184-4EDD-9AE2-5D04656AABAF}" destId="{60137C32-63D9-4765-A20A-A5696E2B22E1}" srcOrd="7" destOrd="0" presId="urn:microsoft.com/office/officeart/2005/8/layout/cycle6"/>
    <dgm:cxn modelId="{F920939B-654C-44CB-BCE7-C394B00CF671}" type="presParOf" srcId="{EC6ED022-8184-4EDD-9AE2-5D04656AABAF}" destId="{13171D40-45DD-4A87-B8F7-7670E1B6FF0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F80BE-3B32-40CA-A5A5-F3104FFAFF7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883336E-3848-495B-B5B6-3F5C4674FB52}">
      <dgm:prSet phldrT="[Texte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dirty="0" smtClean="0"/>
            <a:t>Rôles</a:t>
          </a:r>
        </a:p>
        <a:p>
          <a:r>
            <a:rPr lang="fr-FR" dirty="0" smtClean="0"/>
            <a:t>Fonctions</a:t>
          </a:r>
        </a:p>
        <a:p>
          <a:r>
            <a:rPr lang="fr-FR" dirty="0" smtClean="0"/>
            <a:t>Périmètre</a:t>
          </a:r>
          <a:endParaRPr lang="fr-FR" dirty="0"/>
        </a:p>
      </dgm:t>
    </dgm:pt>
    <dgm:pt modelId="{0C1E4E21-64C9-4581-AF97-E790AF1304F2}" type="parTrans" cxnId="{BF0CE238-C3CF-48CD-AB34-3FE610DD5CEF}">
      <dgm:prSet/>
      <dgm:spPr/>
      <dgm:t>
        <a:bodyPr/>
        <a:lstStyle/>
        <a:p>
          <a:endParaRPr lang="fr-FR"/>
        </a:p>
      </dgm:t>
    </dgm:pt>
    <dgm:pt modelId="{D76FB915-AFB0-44CB-B24A-575D683E726E}" type="sibTrans" cxnId="{BF0CE238-C3CF-48CD-AB34-3FE610DD5CEF}">
      <dgm:prSet/>
      <dgm:spPr/>
      <dgm:t>
        <a:bodyPr/>
        <a:lstStyle/>
        <a:p>
          <a:endParaRPr lang="fr-FR"/>
        </a:p>
      </dgm:t>
    </dgm:pt>
    <dgm:pt modelId="{04BD14D0-4ED4-4B70-9897-068FF27F4DA5}">
      <dgm:prSet phldrT="[Texte]"/>
      <dgm:spPr>
        <a:solidFill>
          <a:srgbClr val="003366">
            <a:alpha val="50000"/>
          </a:srgbClr>
        </a:solidFill>
      </dgm:spPr>
      <dgm:t>
        <a:bodyPr/>
        <a:lstStyle/>
        <a:p>
          <a:r>
            <a:rPr lang="fr-FR" dirty="0" smtClean="0"/>
            <a:t>Besoins</a:t>
          </a:r>
          <a:endParaRPr lang="fr-FR" dirty="0"/>
        </a:p>
      </dgm:t>
    </dgm:pt>
    <dgm:pt modelId="{146AC42A-7D4C-4165-A437-1E2F1D2F1D3A}" type="parTrans" cxnId="{D6AA792C-9C1D-4383-9D04-E15F61763945}">
      <dgm:prSet/>
      <dgm:spPr/>
      <dgm:t>
        <a:bodyPr/>
        <a:lstStyle/>
        <a:p>
          <a:endParaRPr lang="fr-FR"/>
        </a:p>
      </dgm:t>
    </dgm:pt>
    <dgm:pt modelId="{D8CDEE35-0DF7-481A-A23B-6BC4F5B813B4}" type="sibTrans" cxnId="{D6AA792C-9C1D-4383-9D04-E15F61763945}">
      <dgm:prSet/>
      <dgm:spPr/>
      <dgm:t>
        <a:bodyPr/>
        <a:lstStyle/>
        <a:p>
          <a:endParaRPr lang="fr-FR"/>
        </a:p>
      </dgm:t>
    </dgm:pt>
    <dgm:pt modelId="{FE7A4A34-109F-4D72-A476-B85882E847E2}">
      <dgm:prSet phldrT="[Texte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fr-FR" dirty="0" smtClean="0"/>
            <a:t>    Ressources</a:t>
          </a:r>
          <a:endParaRPr lang="fr-FR" dirty="0"/>
        </a:p>
      </dgm:t>
    </dgm:pt>
    <dgm:pt modelId="{A243CDD2-BDC5-4BBA-9137-03997BA499BE}" type="parTrans" cxnId="{D91BA8E5-AB31-4D5D-80B7-592DD7AE6095}">
      <dgm:prSet/>
      <dgm:spPr/>
      <dgm:t>
        <a:bodyPr/>
        <a:lstStyle/>
        <a:p>
          <a:endParaRPr lang="fr-FR"/>
        </a:p>
      </dgm:t>
    </dgm:pt>
    <dgm:pt modelId="{C1169ABC-3707-4014-AEAA-6E2F38A51446}" type="sibTrans" cxnId="{D91BA8E5-AB31-4D5D-80B7-592DD7AE6095}">
      <dgm:prSet/>
      <dgm:spPr/>
      <dgm:t>
        <a:bodyPr/>
        <a:lstStyle/>
        <a:p>
          <a:endParaRPr lang="fr-FR"/>
        </a:p>
      </dgm:t>
    </dgm:pt>
    <dgm:pt modelId="{976BC105-50A8-421A-AD04-C9710DB70446}" type="pres">
      <dgm:prSet presAssocID="{53AF80BE-3B32-40CA-A5A5-F3104FFAFF73}" presName="compositeShape" presStyleCnt="0">
        <dgm:presLayoutVars>
          <dgm:chMax val="7"/>
          <dgm:dir/>
          <dgm:resizeHandles val="exact"/>
        </dgm:presLayoutVars>
      </dgm:prSet>
      <dgm:spPr/>
    </dgm:pt>
    <dgm:pt modelId="{B04FE951-3EEB-4CBE-873A-1C688D6288BE}" type="pres">
      <dgm:prSet presAssocID="{5883336E-3848-495B-B5B6-3F5C4674FB52}" presName="circ1" presStyleLbl="vennNode1" presStyleIdx="0" presStyleCnt="3"/>
      <dgm:spPr/>
      <dgm:t>
        <a:bodyPr/>
        <a:lstStyle/>
        <a:p>
          <a:endParaRPr lang="fr-FR"/>
        </a:p>
      </dgm:t>
    </dgm:pt>
    <dgm:pt modelId="{54153A2C-8877-48C5-8E90-65495672E56B}" type="pres">
      <dgm:prSet presAssocID="{5883336E-3848-495B-B5B6-3F5C4674FB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6DDB3-7507-4454-BBED-70F1B89D8471}" type="pres">
      <dgm:prSet presAssocID="{04BD14D0-4ED4-4B70-9897-068FF27F4DA5}" presName="circ2" presStyleLbl="vennNode1" presStyleIdx="1" presStyleCnt="3"/>
      <dgm:spPr/>
      <dgm:t>
        <a:bodyPr/>
        <a:lstStyle/>
        <a:p>
          <a:endParaRPr lang="fr-FR"/>
        </a:p>
      </dgm:t>
    </dgm:pt>
    <dgm:pt modelId="{8F1C9A5C-4821-47E0-B295-9A6F9B9AD042}" type="pres">
      <dgm:prSet presAssocID="{04BD14D0-4ED4-4B70-9897-068FF27F4D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235A7-8B68-4F94-B3A7-4C56627AC59D}" type="pres">
      <dgm:prSet presAssocID="{FE7A4A34-109F-4D72-A476-B85882E847E2}" presName="circ3" presStyleLbl="vennNode1" presStyleIdx="2" presStyleCnt="3"/>
      <dgm:spPr/>
      <dgm:t>
        <a:bodyPr/>
        <a:lstStyle/>
        <a:p>
          <a:endParaRPr lang="fr-FR"/>
        </a:p>
      </dgm:t>
    </dgm:pt>
    <dgm:pt modelId="{686859F4-07E9-4018-9A6B-39A27C7EB232}" type="pres">
      <dgm:prSet presAssocID="{FE7A4A34-109F-4D72-A476-B85882E847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0CE238-C3CF-48CD-AB34-3FE610DD5CEF}" srcId="{53AF80BE-3B32-40CA-A5A5-F3104FFAFF73}" destId="{5883336E-3848-495B-B5B6-3F5C4674FB52}" srcOrd="0" destOrd="0" parTransId="{0C1E4E21-64C9-4581-AF97-E790AF1304F2}" sibTransId="{D76FB915-AFB0-44CB-B24A-575D683E726E}"/>
    <dgm:cxn modelId="{E3613B9A-8C89-4C72-AD74-D51562A85EEE}" type="presOf" srcId="{5883336E-3848-495B-B5B6-3F5C4674FB52}" destId="{B04FE951-3EEB-4CBE-873A-1C688D6288BE}" srcOrd="0" destOrd="0" presId="urn:microsoft.com/office/officeart/2005/8/layout/venn1"/>
    <dgm:cxn modelId="{193A12F1-8922-4F1A-B901-40B2F03E3A4B}" type="presOf" srcId="{FE7A4A34-109F-4D72-A476-B85882E847E2}" destId="{686859F4-07E9-4018-9A6B-39A27C7EB232}" srcOrd="1" destOrd="0" presId="urn:microsoft.com/office/officeart/2005/8/layout/venn1"/>
    <dgm:cxn modelId="{2B94B1E1-253E-4D10-9A20-C960C7BFC5DC}" type="presOf" srcId="{5883336E-3848-495B-B5B6-3F5C4674FB52}" destId="{54153A2C-8877-48C5-8E90-65495672E56B}" srcOrd="1" destOrd="0" presId="urn:microsoft.com/office/officeart/2005/8/layout/venn1"/>
    <dgm:cxn modelId="{C896F220-5290-4117-8B12-B06928735DD6}" type="presOf" srcId="{04BD14D0-4ED4-4B70-9897-068FF27F4DA5}" destId="{B376DDB3-7507-4454-BBED-70F1B89D8471}" srcOrd="0" destOrd="0" presId="urn:microsoft.com/office/officeart/2005/8/layout/venn1"/>
    <dgm:cxn modelId="{507B7325-3DB9-4831-BCFC-5AA29F43EA16}" type="presOf" srcId="{04BD14D0-4ED4-4B70-9897-068FF27F4DA5}" destId="{8F1C9A5C-4821-47E0-B295-9A6F9B9AD042}" srcOrd="1" destOrd="0" presId="urn:microsoft.com/office/officeart/2005/8/layout/venn1"/>
    <dgm:cxn modelId="{950509D0-3317-4A71-BADA-3ED1683636A1}" type="presOf" srcId="{53AF80BE-3B32-40CA-A5A5-F3104FFAFF73}" destId="{976BC105-50A8-421A-AD04-C9710DB70446}" srcOrd="0" destOrd="0" presId="urn:microsoft.com/office/officeart/2005/8/layout/venn1"/>
    <dgm:cxn modelId="{D6AA792C-9C1D-4383-9D04-E15F61763945}" srcId="{53AF80BE-3B32-40CA-A5A5-F3104FFAFF73}" destId="{04BD14D0-4ED4-4B70-9897-068FF27F4DA5}" srcOrd="1" destOrd="0" parTransId="{146AC42A-7D4C-4165-A437-1E2F1D2F1D3A}" sibTransId="{D8CDEE35-0DF7-481A-A23B-6BC4F5B813B4}"/>
    <dgm:cxn modelId="{D91BA8E5-AB31-4D5D-80B7-592DD7AE6095}" srcId="{53AF80BE-3B32-40CA-A5A5-F3104FFAFF73}" destId="{FE7A4A34-109F-4D72-A476-B85882E847E2}" srcOrd="2" destOrd="0" parTransId="{A243CDD2-BDC5-4BBA-9137-03997BA499BE}" sibTransId="{C1169ABC-3707-4014-AEAA-6E2F38A51446}"/>
    <dgm:cxn modelId="{E2368D36-5D85-4500-B5EB-C1D81982D41B}" type="presOf" srcId="{FE7A4A34-109F-4D72-A476-B85882E847E2}" destId="{10D235A7-8B68-4F94-B3A7-4C56627AC59D}" srcOrd="0" destOrd="0" presId="urn:microsoft.com/office/officeart/2005/8/layout/venn1"/>
    <dgm:cxn modelId="{E8CE4865-7C70-4224-9B06-4D5D1F722EFA}" type="presParOf" srcId="{976BC105-50A8-421A-AD04-C9710DB70446}" destId="{B04FE951-3EEB-4CBE-873A-1C688D6288BE}" srcOrd="0" destOrd="0" presId="urn:microsoft.com/office/officeart/2005/8/layout/venn1"/>
    <dgm:cxn modelId="{1E14F6AF-486C-408B-BAFF-35EBB2FCAAF8}" type="presParOf" srcId="{976BC105-50A8-421A-AD04-C9710DB70446}" destId="{54153A2C-8877-48C5-8E90-65495672E56B}" srcOrd="1" destOrd="0" presId="urn:microsoft.com/office/officeart/2005/8/layout/venn1"/>
    <dgm:cxn modelId="{743DA173-CACB-41C9-8E24-2A7259F556AD}" type="presParOf" srcId="{976BC105-50A8-421A-AD04-C9710DB70446}" destId="{B376DDB3-7507-4454-BBED-70F1B89D8471}" srcOrd="2" destOrd="0" presId="urn:microsoft.com/office/officeart/2005/8/layout/venn1"/>
    <dgm:cxn modelId="{0FCFA73C-3D2F-4339-9EE3-319973E187FC}" type="presParOf" srcId="{976BC105-50A8-421A-AD04-C9710DB70446}" destId="{8F1C9A5C-4821-47E0-B295-9A6F9B9AD042}" srcOrd="3" destOrd="0" presId="urn:microsoft.com/office/officeart/2005/8/layout/venn1"/>
    <dgm:cxn modelId="{FF0B1A44-4A8C-4562-B744-A6C6C4968F8A}" type="presParOf" srcId="{976BC105-50A8-421A-AD04-C9710DB70446}" destId="{10D235A7-8B68-4F94-B3A7-4C56627AC59D}" srcOrd="4" destOrd="0" presId="urn:microsoft.com/office/officeart/2005/8/layout/venn1"/>
    <dgm:cxn modelId="{198CC625-D5BD-4AFF-A546-C97E1F84885C}" type="presParOf" srcId="{976BC105-50A8-421A-AD04-C9710DB70446}" destId="{686859F4-07E9-4018-9A6B-39A27C7EB2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1D2D3-F302-42BF-9A3F-C4381501EED8}">
      <dsp:nvSpPr>
        <dsp:cNvPr id="0" name=""/>
        <dsp:cNvSpPr/>
      </dsp:nvSpPr>
      <dsp:spPr>
        <a:xfrm>
          <a:off x="2631172" y="51125"/>
          <a:ext cx="2658535" cy="26585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I-services</a:t>
          </a:r>
          <a:endParaRPr lang="fr-FR" sz="2300" b="1" kern="1200" dirty="0"/>
        </a:p>
      </dsp:txBody>
      <dsp:txXfrm>
        <a:off x="2937926" y="409005"/>
        <a:ext cx="2045027" cy="843573"/>
      </dsp:txXfrm>
    </dsp:sp>
    <dsp:sp modelId="{0DD66AE6-120B-41CF-BE1B-F120B6389875}">
      <dsp:nvSpPr>
        <dsp:cNvPr id="0" name=""/>
        <dsp:cNvSpPr/>
      </dsp:nvSpPr>
      <dsp:spPr>
        <a:xfrm>
          <a:off x="3807062" y="1227016"/>
          <a:ext cx="2658535" cy="2658535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I-disciplinaires</a:t>
          </a:r>
          <a:endParaRPr lang="fr-FR" sz="2400" b="1" kern="1200" dirty="0"/>
        </a:p>
      </dsp:txBody>
      <dsp:txXfrm>
        <a:off x="5238582" y="1533770"/>
        <a:ext cx="1022513" cy="2045027"/>
      </dsp:txXfrm>
    </dsp:sp>
    <dsp:sp modelId="{F17A18E4-E632-4735-ABA8-F18F9BDF0DEB}">
      <dsp:nvSpPr>
        <dsp:cNvPr id="0" name=""/>
        <dsp:cNvSpPr/>
      </dsp:nvSpPr>
      <dsp:spPr>
        <a:xfrm>
          <a:off x="2631172" y="2402906"/>
          <a:ext cx="2658535" cy="2658535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I-établissements</a:t>
          </a:r>
          <a:endParaRPr lang="fr-FR" sz="2300" b="1" kern="1200" dirty="0"/>
        </a:p>
      </dsp:txBody>
      <dsp:txXfrm>
        <a:off x="2937926" y="3859988"/>
        <a:ext cx="2045027" cy="843573"/>
      </dsp:txXfrm>
    </dsp:sp>
    <dsp:sp modelId="{841274F5-CDB3-4795-89F3-7BC4F891284A}">
      <dsp:nvSpPr>
        <dsp:cNvPr id="0" name=""/>
        <dsp:cNvSpPr/>
      </dsp:nvSpPr>
      <dsp:spPr>
        <a:xfrm>
          <a:off x="1455281" y="1227016"/>
          <a:ext cx="2658535" cy="265853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I-national</a:t>
          </a:r>
          <a:endParaRPr lang="fr-FR" sz="2300" b="1" kern="1200" dirty="0"/>
        </a:p>
      </dsp:txBody>
      <dsp:txXfrm>
        <a:off x="1659784" y="1533770"/>
        <a:ext cx="1022513" cy="20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0D0F0-13D6-428E-8E40-85B338C08F7C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Guide</a:t>
          </a:r>
          <a:endParaRPr lang="fr-FR" sz="2400" kern="1200" dirty="0"/>
        </a:p>
      </dsp:txBody>
      <dsp:txXfrm>
        <a:off x="2175459" y="60496"/>
        <a:ext cx="1745080" cy="1092915"/>
      </dsp:txXfrm>
    </dsp:sp>
    <dsp:sp modelId="{4DBFD5EA-D62E-49AF-837E-DC05DAB62F46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69637-9E30-4C72-8FF7-ACD0D71B4FE5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Access</a:t>
          </a:r>
          <a:endParaRPr lang="fr-FR" sz="2400" kern="1200" dirty="0"/>
        </a:p>
      </dsp:txBody>
      <dsp:txXfrm>
        <a:off x="3574988" y="2484551"/>
        <a:ext cx="1745080" cy="1092915"/>
      </dsp:txXfrm>
    </dsp:sp>
    <dsp:sp modelId="{8EC50F38-01F6-46F9-9FC1-B852D8623E49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3858F-2510-4194-94B5-7681EA1C5A41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Partenariats Inter</a:t>
          </a:r>
          <a:endParaRPr lang="fr-FR" sz="2400" kern="1200" dirty="0"/>
        </a:p>
      </dsp:txBody>
      <dsp:txXfrm>
        <a:off x="775931" y="2484551"/>
        <a:ext cx="1745080" cy="1092915"/>
      </dsp:txXfrm>
    </dsp:sp>
    <dsp:sp modelId="{13171D40-45DD-4A87-B8F7-7670E1B6FF03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E951-3EEB-4CBE-873A-1C688D6288BE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Rôles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Fonctions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Périmètre</a:t>
          </a:r>
          <a:endParaRPr lang="fr-FR" sz="2000" kern="1200" dirty="0"/>
        </a:p>
      </dsp:txBody>
      <dsp:txXfrm>
        <a:off x="2153920" y="477519"/>
        <a:ext cx="1788160" cy="1097280"/>
      </dsp:txXfrm>
    </dsp:sp>
    <dsp:sp modelId="{B376DDB3-7507-4454-BBED-70F1B89D8471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00336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Besoins</a:t>
          </a:r>
          <a:endParaRPr lang="fr-FR" sz="2000" kern="1200" dirty="0"/>
        </a:p>
      </dsp:txBody>
      <dsp:txXfrm>
        <a:off x="3454400" y="2204720"/>
        <a:ext cx="1463040" cy="1341120"/>
      </dsp:txXfrm>
    </dsp:sp>
    <dsp:sp modelId="{10D235A7-8B68-4F94-B3A7-4C56627AC59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   Ressources</a:t>
          </a:r>
          <a:endParaRPr lang="fr-FR" sz="20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8BE7478-6EA0-4E9E-835E-2F448C526612}" type="datetime1">
              <a:rPr lang="fr-FR" altLang="fr-FR"/>
              <a:pPr/>
              <a:t>24/06/2019</a:t>
            </a:fld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8465A09C-2B02-4BB9-9085-9B9482D4D8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579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DF8ED77-389D-4161-A5CE-3305830372A8}" type="datetime1">
              <a:rPr lang="fr-FR" altLang="fr-FR"/>
              <a:pPr/>
              <a:t>24/06/2019</a:t>
            </a:fld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70" y="4721662"/>
            <a:ext cx="4995227" cy="44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92A12DD1-003E-4F9F-ADAA-2F0B77905C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1022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32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30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Animateur de table</a:t>
            </a:r>
          </a:p>
          <a:p>
            <a:endParaRPr lang="fr-FR" dirty="0" smtClean="0"/>
          </a:p>
          <a:p>
            <a:r>
              <a:rPr lang="fr-FR" dirty="0" smtClean="0"/>
              <a:t>Stéphane </a:t>
            </a:r>
            <a:r>
              <a:rPr lang="fr-FR" dirty="0" err="1" smtClean="0"/>
              <a:t>Brunat</a:t>
            </a:r>
            <a:r>
              <a:rPr lang="fr-FR" dirty="0" smtClean="0"/>
              <a:t> – Nathalie </a:t>
            </a:r>
            <a:r>
              <a:rPr lang="fr-FR" dirty="0" err="1" smtClean="0"/>
              <a:t>Dréan</a:t>
            </a:r>
            <a:r>
              <a:rPr lang="fr-FR" dirty="0" smtClean="0"/>
              <a:t>  (Fonctions – rôles)</a:t>
            </a:r>
          </a:p>
          <a:p>
            <a:r>
              <a:rPr lang="fr-FR" dirty="0" smtClean="0"/>
              <a:t>Nolwenn De</a:t>
            </a:r>
            <a:r>
              <a:rPr lang="fr-FR" baseline="0" dirty="0" smtClean="0"/>
              <a:t> Sonis </a:t>
            </a:r>
            <a:r>
              <a:rPr lang="fr-FR" dirty="0" smtClean="0"/>
              <a:t>(Ressources)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Sandrine Poirier </a:t>
            </a:r>
            <a:r>
              <a:rPr lang="fr-FR" dirty="0" smtClean="0"/>
              <a:t>(Besoins)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actions emblématiques pour une amélioration continue du développement pédagogique  </a:t>
            </a:r>
            <a:r>
              <a:rPr lang="fr-FR" sz="1600"/>
              <a:t>à l’UN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Inter-service (SPIN, ESPE, DRHDS, DHSET, RH)</a:t>
            </a:r>
          </a:p>
          <a:p>
            <a:r>
              <a:rPr lang="fr-FR" dirty="0" smtClean="0"/>
              <a:t>Interdisciplinaire (S&amp;T, TECHNO, POLY, Pharma, Droit, Langues, </a:t>
            </a:r>
          </a:p>
          <a:p>
            <a:r>
              <a:rPr lang="fr-FR" dirty="0" smtClean="0"/>
              <a:t>Inter-composante</a:t>
            </a:r>
          </a:p>
          <a:p>
            <a:r>
              <a:rPr lang="fr-FR" dirty="0" smtClean="0"/>
              <a:t>Inter-établissement (Poly, etc.)</a:t>
            </a:r>
          </a:p>
        </p:txBody>
      </p:sp>
    </p:spTree>
    <p:extLst>
      <p:ext uri="{BB962C8B-B14F-4D97-AF65-F5344CB8AC3E}">
        <p14:creationId xmlns:p14="http://schemas.microsoft.com/office/powerpoint/2010/main" val="427522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Ergo de conception</a:t>
            </a:r>
          </a:p>
          <a:p>
            <a:r>
              <a:rPr lang="fr-FR" dirty="0" smtClean="0"/>
              <a:t>Médiation scientifique</a:t>
            </a:r>
          </a:p>
          <a:p>
            <a:r>
              <a:rPr lang="fr-FR" dirty="0" err="1" smtClean="0"/>
              <a:t>REx</a:t>
            </a:r>
            <a:r>
              <a:rPr lang="fr-FR" dirty="0" smtClean="0"/>
              <a:t> et </a:t>
            </a:r>
            <a:r>
              <a:rPr lang="fr-FR" dirty="0" err="1" smtClean="0"/>
              <a:t>Valo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21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 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30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</a:t>
            </a:r>
            <a:r>
              <a:rPr lang="fr-FR" baseline="0" dirty="0" smtClean="0"/>
              <a:t> fonction des différents établissements, des différents services ou composantes auxquelles vous appartenez, il peut y avoir une grande variabilité.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27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</a:t>
            </a:r>
            <a:r>
              <a:rPr lang="fr-FR" baseline="0" dirty="0" smtClean="0"/>
              <a:t> partir des éléments que vous échangez, schématisez cet </a:t>
            </a:r>
            <a:r>
              <a:rPr lang="fr-FR" baseline="0" dirty="0" err="1" smtClean="0"/>
              <a:t>éco-système</a:t>
            </a:r>
            <a:r>
              <a:rPr lang="fr-FR" baseline="0" dirty="0" smtClean="0"/>
              <a:t> existant à l’Université de Nantes, indiquez si vous identifiez des différences selon les composantes ou selon les établissements.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88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</a:t>
            </a:r>
            <a:r>
              <a:rPr lang="fr-FR" baseline="0" dirty="0" smtClean="0"/>
              <a:t> partir des éléments que vous échangez, schématisez cet </a:t>
            </a:r>
            <a:r>
              <a:rPr lang="fr-FR" baseline="0" dirty="0" err="1" smtClean="0"/>
              <a:t>éco-système</a:t>
            </a:r>
            <a:r>
              <a:rPr lang="fr-FR" baseline="0" dirty="0" smtClean="0"/>
              <a:t> existant à l’Université de Nantes, indiquez si vous identifiez des différences selon les composantes ou selon les établissements.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88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carte peut être enrichie par les différents</a:t>
            </a:r>
            <a:r>
              <a:rPr lang="fr-FR" baseline="0" dirty="0" smtClean="0"/>
              <a:t> partenaires.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8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patern 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00366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 userDrawn="1"/>
        </p:nvSpPr>
        <p:spPr bwMode="auto">
          <a:xfrm>
            <a:off x="2555875" y="4941888"/>
            <a:ext cx="3598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0" rIns="9000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1700" b="1" dirty="0" err="1" smtClean="0">
                <a:solidFill>
                  <a:srgbClr val="17375E"/>
                </a:solidFill>
                <a:latin typeface="Trebuchet MS" charset="0"/>
              </a:rPr>
              <a:t>www.univ-nantes.fr</a:t>
            </a:r>
            <a:endParaRPr lang="fr-FR" sz="1700" b="1" dirty="0" smtClean="0">
              <a:solidFill>
                <a:srgbClr val="17375E"/>
              </a:solidFill>
              <a:latin typeface="Trebuchet MS" charset="0"/>
            </a:endParaRPr>
          </a:p>
          <a:p>
            <a:pPr eaLnBrk="0" hangingPunct="0">
              <a:spcBef>
                <a:spcPts val="1063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 sz="1700" b="1" dirty="0" smtClean="0">
              <a:solidFill>
                <a:srgbClr val="0D2343"/>
              </a:solidFill>
              <a:latin typeface="Trebuchet MS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1933574" y="4938713"/>
            <a:ext cx="7210800" cy="288925"/>
          </a:xfrm>
          <a:prstGeom prst="flowChartProcess">
            <a:avLst/>
          </a:prstGeom>
          <a:solidFill>
            <a:srgbClr val="D0D7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411413" y="4897438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spcBef>
                <a:spcPts val="700"/>
              </a:spcBef>
              <a:defRPr/>
            </a:pPr>
            <a:r>
              <a:rPr lang="fr-FR" sz="1600" b="1" dirty="0" smtClean="0">
                <a:solidFill>
                  <a:srgbClr val="003667"/>
                </a:solidFill>
                <a:latin typeface="Trebuchet MS" panose="020B0603020202020204" pitchFamily="34" charset="0"/>
                <a:cs typeface="Avenir Next Condensed Demi Bold"/>
              </a:rPr>
              <a:t>www.univ-nantes.fr</a:t>
            </a:r>
          </a:p>
        </p:txBody>
      </p:sp>
      <p:pic>
        <p:nvPicPr>
          <p:cNvPr id="7" name="Image 18" descr="logo un2011blanc_larg1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38750"/>
            <a:ext cx="194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951558" y="1557338"/>
            <a:ext cx="6264275" cy="18732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036862" y="1556792"/>
            <a:ext cx="6178971" cy="1853356"/>
          </a:xfrm>
        </p:spPr>
        <p:txBody>
          <a:bodyPr lIns="450000" rIns="450000" anchor="ctr" anchorCtr="0"/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DU DIAPORAMA CENTRÉ SUR LA HAUTEUR ET </a:t>
            </a:r>
            <a:r>
              <a:rPr lang="fr-FR" smtClean="0"/>
              <a:t>EN MAJUSCULES</a:t>
            </a:r>
            <a:endParaRPr lang="fr-FR" dirty="0" smtClean="0"/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3861048"/>
            <a:ext cx="2448272" cy="432048"/>
          </a:xfrm>
        </p:spPr>
        <p:txBody>
          <a:bodyPr lIns="450000" rIns="450000" anchor="ctr" anchorCtr="0"/>
          <a:lstStyle>
            <a:lvl1pPr marL="0" indent="0" algn="r">
              <a:spcBef>
                <a:spcPts val="0"/>
              </a:spcBef>
              <a:buNone/>
              <a:defRPr sz="1800" b="0" baseline="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>
                <a:latin typeface="Trebuchet MS" panose="020B0603020202020204" pitchFamily="34" charset="0"/>
              </a:rPr>
              <a:t>Date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92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318666" y="2132856"/>
            <a:ext cx="4643264" cy="1944216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79388" y="6309320"/>
            <a:ext cx="8783637" cy="0"/>
          </a:xfrm>
          <a:prstGeom prst="line">
            <a:avLst/>
          </a:prstGeom>
          <a:ln w="6350" cmpd="sng">
            <a:solidFill>
              <a:srgbClr val="0036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634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921791" y="1291530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79388" y="6345238"/>
            <a:ext cx="8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4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4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 rot="10800000">
            <a:off x="6514554" y="1863402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9752" y="2132856"/>
            <a:ext cx="4536504" cy="1944216"/>
          </a:xfrm>
        </p:spPr>
        <p:txBody>
          <a:bodyPr lIns="450000" rIns="450000" anchor="ctr" anchorCtr="0"/>
          <a:lstStyle>
            <a:lvl1pPr marL="0" indent="0" algn="ctr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CHAPITRE SUR 1, 2 OU 3 LIGNES CENTRÉES SUR LA HAUTEUR EN MAJ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94248"/>
            <a:ext cx="426503" cy="2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75973" y="6400797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048712" cy="90872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7632848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  <p:pic>
        <p:nvPicPr>
          <p:cNvPr id="9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634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394248"/>
            <a:ext cx="426503" cy="2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ur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83121" y="6401274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‹N°›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5184576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3"/>
          </p:nvPr>
        </p:nvSpPr>
        <p:spPr>
          <a:xfrm>
            <a:off x="5796136" y="0"/>
            <a:ext cx="3347864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79561" y="0"/>
            <a:ext cx="5616575" cy="907654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54" y="6345238"/>
            <a:ext cx="426503" cy="28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Premier niveau</a:t>
            </a:r>
          </a:p>
          <a:p>
            <a:pPr lvl="2"/>
            <a:r>
              <a:rPr lang="fr-FR" altLang="fr-FR" dirty="0" smtClean="0"/>
              <a:t>Deuxième niveau</a:t>
            </a:r>
          </a:p>
          <a:p>
            <a:pPr lvl="3"/>
            <a:r>
              <a:rPr lang="fr-FR" altLang="fr-FR" dirty="0" smtClean="0"/>
              <a:t>Troisième niveau</a:t>
            </a:r>
          </a:p>
          <a:p>
            <a:pPr lvl="4"/>
            <a:r>
              <a:rPr lang="fr-FR" altLang="fr-FR" dirty="0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AF637E-D29C-4260-9207-EAA4818370B7}" type="datetime1">
              <a:rPr lang="fr-FR" altLang="fr-FR" smtClean="0"/>
              <a:t>24/06/2019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901926-00B1-4F46-9D9B-EEAE1D40674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5" r:id="rId2"/>
    <p:sldLayoutId id="2147485227" r:id="rId3"/>
    <p:sldLayoutId id="214748522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Clr>
          <a:srgbClr val="D0D700"/>
        </a:buClr>
        <a:buFont typeface="Arial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Trebuchet MS" panose="020B0603020202020204" pitchFamily="34" charset="0"/>
        </a:defRPr>
      </a:lvl1pPr>
      <a:lvl2pPr marL="742950" indent="-285750" algn="l" defTabSz="457200" rtl="0" eaLnBrk="0" fontAlgn="base" hangingPunct="0">
        <a:spcBef>
          <a:spcPts val="1800"/>
        </a:spcBef>
        <a:spcAft>
          <a:spcPct val="0"/>
        </a:spcAft>
        <a:buClr>
          <a:srgbClr val="D0D700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lang="fr-FR" altLang="fr-FR" sz="1800" kern="1200" dirty="0" smtClean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Courier New"/>
        <a:buChar char="o"/>
        <a:defRPr sz="16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Lucida Grande"/>
        <a:buChar char="-"/>
        <a:defRPr sz="1400" kern="1200" baseline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10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ACCESS</a:t>
            </a:r>
          </a:p>
          <a:p>
            <a:pPr>
              <a:defRPr/>
            </a:pPr>
            <a:r>
              <a:rPr lang="fr-FR" dirty="0" smtClean="0"/>
              <a:t>Référents-connecteurs inclusifs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12 juin 2019</a:t>
            </a:r>
            <a:endParaRPr lang="fr-FR" dirty="0"/>
          </a:p>
        </p:txBody>
      </p:sp>
      <p:pic>
        <p:nvPicPr>
          <p:cNvPr id="4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5863" y="207963"/>
            <a:ext cx="1223962" cy="9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17" y="5229200"/>
            <a:ext cx="1381076" cy="9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4563" y="9026"/>
            <a:ext cx="8048712" cy="90872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Quel </a:t>
            </a:r>
            <a:r>
              <a:rPr lang="fr-FR" dirty="0" err="1"/>
              <a:t>éco-système</a:t>
            </a:r>
            <a:r>
              <a:rPr lang="fr-FR" dirty="0"/>
              <a:t> aujourd’hui ?</a:t>
            </a:r>
          </a:p>
          <a:p>
            <a:endParaRPr lang="fr-FR" dirty="0" smtClean="0"/>
          </a:p>
        </p:txBody>
      </p:sp>
      <p:sp>
        <p:nvSpPr>
          <p:cNvPr id="6" name="Carré corné 5"/>
          <p:cNvSpPr/>
          <p:nvPr/>
        </p:nvSpPr>
        <p:spPr>
          <a:xfrm rot="21310235">
            <a:off x="191064" y="1423932"/>
            <a:ext cx="3816424" cy="3816424"/>
          </a:xfrm>
          <a:prstGeom prst="foldedCorner">
            <a:avLst/>
          </a:prstGeom>
          <a:solidFill>
            <a:srgbClr val="FD9203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Carré corné 8"/>
          <p:cNvSpPr/>
          <p:nvPr/>
        </p:nvSpPr>
        <p:spPr>
          <a:xfrm rot="21030794">
            <a:off x="539934" y="1700808"/>
            <a:ext cx="3816424" cy="3816424"/>
          </a:xfrm>
          <a:prstGeom prst="foldedCorner">
            <a:avLst/>
          </a:prstGeom>
          <a:solidFill>
            <a:srgbClr val="4CFD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 idée / post-it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Carré corné 9"/>
          <p:cNvSpPr/>
          <p:nvPr/>
        </p:nvSpPr>
        <p:spPr>
          <a:xfrm rot="20993916">
            <a:off x="1403648" y="2204864"/>
            <a:ext cx="3816424" cy="3816424"/>
          </a:xfrm>
          <a:prstGeom prst="foldedCorner">
            <a:avLst/>
          </a:prstGeom>
          <a:solidFill>
            <a:srgbClr val="F5498B"/>
          </a:solidFill>
          <a:ln>
            <a:solidFill>
              <a:srgbClr val="BBD1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Carré corné 7"/>
          <p:cNvSpPr/>
          <p:nvPr/>
        </p:nvSpPr>
        <p:spPr>
          <a:xfrm>
            <a:off x="4644772" y="1700808"/>
            <a:ext cx="3816424" cy="3816424"/>
          </a:xfrm>
          <a:prstGeom prst="foldedCorner">
            <a:avLst/>
          </a:prstGeom>
          <a:solidFill>
            <a:srgbClr val="D0D8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Partage en  groupe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Schématisez cet </a:t>
            </a:r>
            <a:r>
              <a:rPr lang="fr-FR" dirty="0" err="1" smtClean="0">
                <a:solidFill>
                  <a:schemeClr val="tx1"/>
                </a:solidFill>
              </a:rPr>
              <a:t>éco-système</a:t>
            </a:r>
            <a:endParaRPr lang="fr-FR" dirty="0" smtClean="0">
              <a:solidFill>
                <a:schemeClr val="tx1"/>
              </a:solidFill>
            </a:endParaRPr>
          </a:p>
        </p:txBody>
      </p:sp>
      <p:grpSp>
        <p:nvGrpSpPr>
          <p:cNvPr id="12" name="Google Shape;286;p36"/>
          <p:cNvGrpSpPr/>
          <p:nvPr/>
        </p:nvGrpSpPr>
        <p:grpSpPr>
          <a:xfrm>
            <a:off x="7744348" y="176661"/>
            <a:ext cx="1269849" cy="1271636"/>
            <a:chOff x="7874545" y="0"/>
            <a:chExt cx="1269849" cy="1271636"/>
          </a:xfrm>
        </p:grpSpPr>
        <p:pic>
          <p:nvPicPr>
            <p:cNvPr id="13" name="Google Shape;287;p36"/>
            <p:cNvPicPr preferRelativeResize="0"/>
            <p:nvPr/>
          </p:nvPicPr>
          <p:blipFill rotWithShape="1">
            <a:blip r:embed="rId3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88;p36"/>
            <p:cNvSpPr/>
            <p:nvPr/>
          </p:nvSpPr>
          <p:spPr>
            <a:xfrm>
              <a:off x="7916434" y="102600"/>
              <a:ext cx="504600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2A83C"/>
                  </a:solidFill>
                </a:rPr>
                <a:t>30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2526"/>
            <a:ext cx="6816726" cy="5224367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4563" y="9026"/>
            <a:ext cx="8048712" cy="90872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Quel </a:t>
            </a:r>
            <a:r>
              <a:rPr lang="fr-FR" dirty="0" err="1"/>
              <a:t>éco-système</a:t>
            </a:r>
            <a:r>
              <a:rPr lang="fr-FR" dirty="0"/>
              <a:t> aujourd’hui ?</a:t>
            </a:r>
          </a:p>
          <a:p>
            <a:endParaRPr lang="fr-FR" dirty="0" smtClean="0"/>
          </a:p>
        </p:txBody>
      </p:sp>
      <p:grpSp>
        <p:nvGrpSpPr>
          <p:cNvPr id="12" name="Google Shape;286;p36"/>
          <p:cNvGrpSpPr/>
          <p:nvPr/>
        </p:nvGrpSpPr>
        <p:grpSpPr>
          <a:xfrm>
            <a:off x="7744348" y="176661"/>
            <a:ext cx="1269849" cy="1271636"/>
            <a:chOff x="7874545" y="0"/>
            <a:chExt cx="1269849" cy="1271636"/>
          </a:xfrm>
        </p:grpSpPr>
        <p:pic>
          <p:nvPicPr>
            <p:cNvPr id="13" name="Google Shape;287;p36"/>
            <p:cNvPicPr preferRelativeResize="0"/>
            <p:nvPr/>
          </p:nvPicPr>
          <p:blipFill rotWithShape="1">
            <a:blip r:embed="rId4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88;p36"/>
            <p:cNvSpPr/>
            <p:nvPr/>
          </p:nvSpPr>
          <p:spPr>
            <a:xfrm>
              <a:off x="7916434" y="102600"/>
              <a:ext cx="504600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2A83C"/>
                  </a:solidFill>
                </a:rPr>
                <a:t>1</a:t>
              </a:r>
              <a:r>
                <a:rPr lang="en-US" sz="2200" b="1" dirty="0" smtClean="0">
                  <a:solidFill>
                    <a:srgbClr val="F2A83C"/>
                  </a:solidFill>
                </a:rPr>
                <a:t>0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51520" y="119005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04563" y="9026"/>
            <a:ext cx="8048712" cy="90872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Quel </a:t>
            </a:r>
            <a:r>
              <a:rPr lang="fr-FR" dirty="0" err="1"/>
              <a:t>éco-système</a:t>
            </a:r>
            <a:r>
              <a:rPr lang="fr-FR" dirty="0"/>
              <a:t> aujourd’hui ?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r="10348" b="8633"/>
          <a:stretch/>
        </p:blipFill>
        <p:spPr>
          <a:xfrm>
            <a:off x="827584" y="1398463"/>
            <a:ext cx="4530782" cy="24625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90014" y="429309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Carte mentale de l’</a:t>
            </a:r>
            <a:r>
              <a:rPr lang="fr-FR" dirty="0" err="1" smtClean="0"/>
              <a:t>éco-système</a:t>
            </a:r>
            <a:r>
              <a:rPr lang="fr-FR" dirty="0" smtClean="0"/>
              <a:t> élaborée à partir des post-it, jointe sur le site du CDP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Référent-connecteur</a:t>
            </a:r>
          </a:p>
          <a:p>
            <a:r>
              <a:rPr lang="fr-FR" dirty="0" smtClean="0"/>
              <a:t>inclusif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6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98072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268760"/>
            <a:ext cx="6480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4400" dirty="0" smtClean="0"/>
              <a:t>World Café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Fonctions – Rôles- Périmètre</a:t>
            </a:r>
          </a:p>
          <a:p>
            <a:r>
              <a:rPr lang="fr-FR" dirty="0" smtClean="0"/>
              <a:t>Ressources nécessaires</a:t>
            </a:r>
          </a:p>
          <a:p>
            <a:r>
              <a:rPr lang="fr-FR" dirty="0" smtClean="0"/>
              <a:t>Besoins de formation </a:t>
            </a:r>
          </a:p>
          <a:p>
            <a:endParaRPr lang="fr-FR" dirty="0"/>
          </a:p>
        </p:txBody>
      </p:sp>
      <p:grpSp>
        <p:nvGrpSpPr>
          <p:cNvPr id="15" name="Google Shape;286;p36"/>
          <p:cNvGrpSpPr/>
          <p:nvPr/>
        </p:nvGrpSpPr>
        <p:grpSpPr>
          <a:xfrm>
            <a:off x="7884368" y="188640"/>
            <a:ext cx="1067710" cy="1080120"/>
            <a:chOff x="7874545" y="0"/>
            <a:chExt cx="1269849" cy="1271636"/>
          </a:xfrm>
        </p:grpSpPr>
        <p:pic>
          <p:nvPicPr>
            <p:cNvPr id="16" name="Google Shape;287;p36"/>
            <p:cNvPicPr preferRelativeResize="0"/>
            <p:nvPr/>
          </p:nvPicPr>
          <p:blipFill rotWithShape="1">
            <a:blip r:embed="rId3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288;p36"/>
            <p:cNvSpPr/>
            <p:nvPr/>
          </p:nvSpPr>
          <p:spPr>
            <a:xfrm>
              <a:off x="7916434" y="102600"/>
              <a:ext cx="593035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2A83C"/>
                  </a:solidFill>
                </a:rPr>
                <a:t>45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  <p:pic>
        <p:nvPicPr>
          <p:cNvPr id="1026" name="Picture 2" descr="C:\Users\gelly-guichoux-s\AppData\Local\Microsoft\Windows\INetCache\IE\T3OIU3CS\World-Café-650x4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20" y="1564208"/>
            <a:ext cx="4239752" cy="29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12115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grpSp>
        <p:nvGrpSpPr>
          <p:cNvPr id="15" name="Google Shape;286;p36"/>
          <p:cNvGrpSpPr/>
          <p:nvPr/>
        </p:nvGrpSpPr>
        <p:grpSpPr>
          <a:xfrm>
            <a:off x="7884368" y="188640"/>
            <a:ext cx="1067710" cy="1080120"/>
            <a:chOff x="7874545" y="0"/>
            <a:chExt cx="1269849" cy="1271636"/>
          </a:xfrm>
        </p:grpSpPr>
        <p:pic>
          <p:nvPicPr>
            <p:cNvPr id="16" name="Google Shape;287;p36"/>
            <p:cNvPicPr preferRelativeResize="0"/>
            <p:nvPr/>
          </p:nvPicPr>
          <p:blipFill rotWithShape="1">
            <a:blip r:embed="rId3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288;p36"/>
            <p:cNvSpPr/>
            <p:nvPr/>
          </p:nvSpPr>
          <p:spPr>
            <a:xfrm>
              <a:off x="7916434" y="102600"/>
              <a:ext cx="593035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 smtClean="0">
                  <a:solidFill>
                    <a:srgbClr val="F2A83C"/>
                  </a:solidFill>
                </a:rPr>
                <a:t>10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94215804"/>
              </p:ext>
            </p:extLst>
          </p:nvPr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4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05273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Besoins de formation identifiés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8822"/>
          <a:stretch/>
        </p:blipFill>
        <p:spPr>
          <a:xfrm>
            <a:off x="2043112" y="1700808"/>
            <a:ext cx="5337199" cy="43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-7430" y="908720"/>
            <a:ext cx="4443413" cy="461665"/>
          </a:xfrm>
          <a:prstGeom prst="rect">
            <a:avLst/>
          </a:prstGeom>
          <a:solidFill>
            <a:srgbClr val="CAD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Besoins de formation </a:t>
            </a:r>
            <a:r>
              <a:rPr lang="fr-FR" dirty="0" smtClean="0"/>
              <a:t>identifiés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484784"/>
            <a:ext cx="871296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Eléments que pourrait apporter une formation</a:t>
            </a:r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Connaissance de l’ensemble de l’Université (niveau macro) pour identifier le maillage entre les services, les partenaires, les référents, les associations étudiantes…</a:t>
            </a:r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0" lvl="1"/>
            <a:r>
              <a:rPr lang="fr-FR" dirty="0" smtClean="0"/>
              <a:t>-   Insertion </a:t>
            </a:r>
            <a:r>
              <a:rPr lang="fr-FR" dirty="0"/>
              <a:t>professionnelle </a:t>
            </a:r>
          </a:p>
          <a:p>
            <a:pPr marL="900113" lvl="2" indent="357188">
              <a:buFontTx/>
              <a:buChar char="-"/>
            </a:pPr>
            <a:r>
              <a:rPr lang="fr-FR" sz="1600" dirty="0" smtClean="0"/>
              <a:t>Comment </a:t>
            </a:r>
            <a:r>
              <a:rPr lang="fr-FR" sz="1600" dirty="0"/>
              <a:t>accompagner l’étudiant dans le deuil de sa formation</a:t>
            </a:r>
            <a:r>
              <a:rPr lang="fr-FR" sz="1600" dirty="0" smtClean="0"/>
              <a:t>?</a:t>
            </a:r>
          </a:p>
          <a:p>
            <a:pPr marL="0" lvl="2" indent="357188">
              <a:buFontTx/>
              <a:buChar char="-"/>
            </a:pPr>
            <a:r>
              <a:rPr lang="fr-FR" dirty="0" smtClean="0"/>
              <a:t>Pédagogie inclusive</a:t>
            </a:r>
          </a:p>
          <a:p>
            <a:pPr marL="0" lvl="2" indent="357188">
              <a:buFontTx/>
              <a:buChar char="-"/>
            </a:pPr>
            <a:r>
              <a:rPr lang="fr-FR" dirty="0" smtClean="0"/>
              <a:t>Formation </a:t>
            </a:r>
            <a:r>
              <a:rPr lang="fr-FR" dirty="0"/>
              <a:t>de formateurs au handicap </a:t>
            </a:r>
          </a:p>
          <a:p>
            <a:pPr marL="1257300" lvl="2" indent="-342900">
              <a:buFontTx/>
              <a:buChar char="-"/>
            </a:pPr>
            <a:r>
              <a:rPr lang="fr-FR" sz="1600" dirty="0"/>
              <a:t>Former? Informer? Sensibiliser? « Contaminer? »</a:t>
            </a:r>
          </a:p>
          <a:p>
            <a:pPr marL="0" lvl="2" indent="357188">
              <a:buFontTx/>
              <a:buChar char="-"/>
            </a:pPr>
            <a:endParaRPr lang="fr-FR" dirty="0" smtClean="0"/>
          </a:p>
          <a:p>
            <a:pPr marL="0" lvl="2" indent="357188">
              <a:buFontTx/>
              <a:buChar char="-"/>
            </a:pPr>
            <a:endParaRPr lang="fr-FR" dirty="0" smtClean="0"/>
          </a:p>
          <a:p>
            <a:pPr marL="0" lvl="2" indent="357188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800100" lvl="1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8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980728"/>
            <a:ext cx="87129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/>
              <a:t>Eléments / au handicap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Communication – posture / aux ESH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Incapacités, troubles, déficiences…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Mythes et réalités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Environnement physique et matériel des ESH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Schéma directeur du handicap – aspects juridiques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Retour d’expérience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Experts</a:t>
            </a:r>
          </a:p>
          <a:p>
            <a:pPr marL="800100" lvl="1" indent="-342900">
              <a:buFontTx/>
              <a:buChar char="-"/>
            </a:pPr>
            <a:r>
              <a:rPr lang="fr-FR" dirty="0"/>
              <a:t>Accompagnements sociaux, </a:t>
            </a:r>
            <a:r>
              <a:rPr lang="fr-FR" dirty="0" smtClean="0"/>
              <a:t>financiers, pédagogiques, psychologiques</a:t>
            </a:r>
          </a:p>
          <a:p>
            <a:pPr marL="800100" lvl="1" indent="-342900">
              <a:buFontTx/>
              <a:buChar char="-"/>
            </a:pPr>
            <a:r>
              <a:rPr lang="fr-FR" dirty="0" smtClean="0"/>
              <a:t>Production du processus du handicap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800100" lvl="1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83480" y="2260703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dirty="0" smtClean="0"/>
              <a:t>Connaissances </a:t>
            </a:r>
            <a:endParaRPr lang="fr-FR" dirty="0" smtClean="0"/>
          </a:p>
          <a:p>
            <a:pPr marL="342900" indent="-342900">
              <a:buFontTx/>
              <a:buChar char="-"/>
            </a:pPr>
            <a:r>
              <a:rPr lang="fr-FR" dirty="0" smtClean="0"/>
              <a:t>Plateforme – mise en relation des acteurs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Ateliers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Rencontres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Mises en commun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Formation en continu – appropriation, temps…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893911"/>
            <a:ext cx="2483768" cy="461665"/>
          </a:xfrm>
          <a:prstGeom prst="rect">
            <a:avLst/>
          </a:prstGeom>
          <a:solidFill>
            <a:srgbClr val="D0D7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Quels moyens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 smtClean="0"/>
              <a:t>Le SDH de l’Université de Nantes</a:t>
            </a:r>
          </a:p>
          <a:p>
            <a:r>
              <a:rPr lang="fr-FR" sz="2800" dirty="0"/>
              <a:t>Des partenaires </a:t>
            </a:r>
            <a:r>
              <a:rPr lang="fr-FR" sz="2800" dirty="0" smtClean="0"/>
              <a:t>INTER pour agir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Des actions 2017-18 fondatrices</a:t>
            </a:r>
          </a:p>
          <a:p>
            <a:r>
              <a:rPr lang="fr-FR" sz="2800" dirty="0" smtClean="0"/>
              <a:t>Des initiatives stimulantes pour 2018-19… </a:t>
            </a:r>
          </a:p>
          <a:p>
            <a:endParaRPr lang="fr-FR" sz="2800" dirty="0"/>
          </a:p>
        </p:txBody>
      </p:sp>
      <p:sp>
        <p:nvSpPr>
          <p:cNvPr id="196" name="Shape 196"/>
          <p:cNvSpPr txBox="1"/>
          <p:nvPr/>
        </p:nvSpPr>
        <p:spPr>
          <a:xfrm>
            <a:off x="685800" y="6248400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696200" y="61722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b="1" dirty="0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rPr>
              <a:t>Contexte </a:t>
            </a:r>
            <a:r>
              <a:rPr lang="fr-FR" b="1" dirty="0" smtClean="0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rPr>
              <a:t>Access</a:t>
            </a:r>
            <a:endParaRPr lang="fr-FR" dirty="0"/>
          </a:p>
        </p:txBody>
      </p:sp>
      <p:sp>
        <p:nvSpPr>
          <p:cNvPr id="213" name="Shape 213"/>
          <p:cNvSpPr txBox="1"/>
          <p:nvPr/>
        </p:nvSpPr>
        <p:spPr>
          <a:xfrm>
            <a:off x="179392" y="6513513"/>
            <a:ext cx="2927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– SDH - Access - 20181221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Résultat de recherche d'images pour &quot;haute ecole libre de bruxelles&quot;"/>
          <p:cNvSpPr>
            <a:spLocks noChangeAspect="1" noChangeArrowheads="1"/>
          </p:cNvSpPr>
          <p:nvPr/>
        </p:nvSpPr>
        <p:spPr bwMode="auto">
          <a:xfrm>
            <a:off x="155575" y="-77628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56" y="215080"/>
            <a:ext cx="1475271" cy="125576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55575" y="2420888"/>
            <a:ext cx="8568952" cy="1553620"/>
            <a:chOff x="395536" y="4724476"/>
            <a:chExt cx="8568952" cy="155362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76" y="4724476"/>
              <a:ext cx="1553620" cy="155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RÃ©sultat de recherche d'images pour &quot;ehesp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959766"/>
              <a:ext cx="1148718" cy="114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Ã©sultat de recherche d'images pour &quot;universitÃ© laval&quot;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579" y="5112025"/>
              <a:ext cx="1607909" cy="8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Ã©sultat de recherche d'images pour &quot;giffoch&quot;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80"/>
            <a:stretch/>
          </p:blipFill>
          <p:spPr bwMode="auto">
            <a:xfrm>
              <a:off x="3352800" y="5159218"/>
              <a:ext cx="2667000" cy="74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RÃ©sultat de recherche d'images pour &quot;ripph&quot;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240732"/>
              <a:ext cx="1835155" cy="71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908720"/>
            <a:ext cx="5004048" cy="461665"/>
          </a:xfrm>
          <a:prstGeom prst="rect">
            <a:avLst/>
          </a:prstGeom>
          <a:solidFill>
            <a:srgbClr val="CAD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Ressources nécessaires </a:t>
            </a:r>
            <a:r>
              <a:rPr lang="fr-FR" dirty="0" smtClean="0"/>
              <a:t>identifiées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883733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Logigramme fonctionnel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Nécessité de communication avec les personnels administratifs en charge de communiquer les 1/3 temps, d’organiser les réservations de locaux supplémentaires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Centralisation des informations , de tout ce qui existe. Communication autour de l’existant (contacts – infos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Lieu d’accueil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Ressources matérielles existantes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Ressources financières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Interface pour identifier le système existant – heures référentielles – 10h équivalent TD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Partage </a:t>
            </a:r>
            <a:r>
              <a:rPr lang="fr-FR" sz="1600" dirty="0" smtClean="0"/>
              <a:t>d’expérience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Guide d’un premier entretien pour accompagner la posture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429309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Apport / à la Belgique </a:t>
            </a:r>
          </a:p>
          <a:p>
            <a:r>
              <a:rPr lang="fr-FR" sz="1600" dirty="0" smtClean="0"/>
              <a:t>Les étudiants ont la possibilité de donner leur accord quant au partage d’information liées à leur dossier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293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471910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dirty="0" smtClean="0"/>
              <a:t>Qui ?  Enseignants </a:t>
            </a:r>
            <a:r>
              <a:rPr lang="fr-FR" sz="1600" dirty="0"/>
              <a:t>? </a:t>
            </a:r>
            <a:r>
              <a:rPr lang="fr-FR" sz="1600" dirty="0" err="1" smtClean="0"/>
              <a:t>BIATSS,scolarité</a:t>
            </a:r>
            <a:r>
              <a:rPr lang="fr-FR" sz="1600" dirty="0" smtClean="0"/>
              <a:t> </a:t>
            </a:r>
            <a:r>
              <a:rPr lang="fr-FR" sz="1600" dirty="0"/>
              <a:t>? Autre </a:t>
            </a:r>
            <a:r>
              <a:rPr lang="fr-FR" sz="1600" dirty="0" smtClean="0"/>
              <a:t>?</a:t>
            </a:r>
          </a:p>
          <a:p>
            <a:r>
              <a:rPr lang="fr-FR" sz="1600" dirty="0" smtClean="0"/>
              <a:t>Responsable d’année?</a:t>
            </a:r>
          </a:p>
          <a:p>
            <a:r>
              <a:rPr lang="fr-FR" sz="1600" dirty="0" smtClean="0"/>
              <a:t>Personnes en relais / au handicap ou relais inclusif au sens large ? </a:t>
            </a:r>
            <a:endParaRPr lang="fr-FR" sz="1600" dirty="0"/>
          </a:p>
          <a:p>
            <a:r>
              <a:rPr lang="fr-FR" sz="1600" dirty="0" smtClean="0"/>
              <a:t>Où </a:t>
            </a:r>
            <a:r>
              <a:rPr lang="fr-FR" sz="1600" dirty="0"/>
              <a:t>? Lieu d’accueil </a:t>
            </a:r>
            <a:r>
              <a:rPr lang="fr-FR" sz="1600" dirty="0" smtClean="0"/>
              <a:t> - </a:t>
            </a:r>
            <a:r>
              <a:rPr lang="fr-FR" sz="1600" dirty="0" smtClean="0"/>
              <a:t> Accueil physique de proximité</a:t>
            </a:r>
          </a:p>
          <a:p>
            <a:endParaRPr lang="fr-FR" sz="1600" dirty="0" smtClean="0"/>
          </a:p>
          <a:p>
            <a:r>
              <a:rPr lang="fr-FR" sz="1600" dirty="0" smtClean="0"/>
              <a:t>Identifier les ESH le plus facilement possible – tenir compte des besoins spécifiques </a:t>
            </a:r>
          </a:p>
          <a:p>
            <a:r>
              <a:rPr lang="fr-FR" sz="1600" dirty="0" smtClean="0"/>
              <a:t>Connaître les troubles </a:t>
            </a:r>
          </a:p>
          <a:p>
            <a:r>
              <a:rPr lang="fr-FR" sz="1600" dirty="0" smtClean="0"/>
              <a:t>Connaître l’</a:t>
            </a:r>
            <a:r>
              <a:rPr lang="fr-FR" sz="1600" dirty="0" err="1" smtClean="0"/>
              <a:t>éco-système</a:t>
            </a:r>
            <a:r>
              <a:rPr lang="fr-FR" sz="1600" dirty="0" smtClean="0"/>
              <a:t>- les dispositifs, les services  pour orienter </a:t>
            </a:r>
            <a:r>
              <a:rPr lang="fr-FR" sz="1600" dirty="0"/>
              <a:t>vers les bonnes </a:t>
            </a:r>
            <a:r>
              <a:rPr lang="fr-FR" sz="1600" dirty="0" smtClean="0"/>
              <a:t>ressources</a:t>
            </a:r>
          </a:p>
          <a:p>
            <a:r>
              <a:rPr lang="fr-FR" sz="1600" dirty="0" smtClean="0"/>
              <a:t>Lien passerelle avec les lycées</a:t>
            </a:r>
          </a:p>
          <a:p>
            <a:endParaRPr lang="fr-FR" sz="1600" dirty="0" smtClean="0"/>
          </a:p>
          <a:p>
            <a:r>
              <a:rPr lang="fr-FR" sz="1600" dirty="0" smtClean="0"/>
              <a:t>Communication </a:t>
            </a:r>
            <a:r>
              <a:rPr lang="fr-FR" sz="1600" dirty="0" smtClean="0"/>
              <a:t>des informations aux enseignants ( améliorer la communication en interne) </a:t>
            </a:r>
          </a:p>
          <a:p>
            <a:r>
              <a:rPr lang="fr-FR" sz="1600" dirty="0" smtClean="0"/>
              <a:t>Rendre les démarches plus </a:t>
            </a:r>
            <a:r>
              <a:rPr lang="fr-FR" sz="1600" dirty="0" smtClean="0"/>
              <a:t>naturelles – relais vers les collègues enseignants pour les rendre acteurs</a:t>
            </a:r>
            <a:endParaRPr lang="fr-FR" sz="1600" dirty="0" smtClean="0"/>
          </a:p>
          <a:p>
            <a:r>
              <a:rPr lang="fr-FR" sz="1600" dirty="0" smtClean="0"/>
              <a:t>Activités transversales </a:t>
            </a:r>
            <a:r>
              <a:rPr lang="fr-FR" sz="1600" dirty="0" smtClean="0"/>
              <a:t>– Lien avec les étudiants tuteurs</a:t>
            </a:r>
            <a:endParaRPr lang="fr-FR" sz="1600" dirty="0" smtClean="0"/>
          </a:p>
          <a:p>
            <a:r>
              <a:rPr lang="fr-FR" sz="1600" dirty="0" smtClean="0"/>
              <a:t>Sensibilisations</a:t>
            </a:r>
          </a:p>
          <a:p>
            <a:endParaRPr lang="fr-FR" sz="1600" dirty="0" smtClean="0"/>
          </a:p>
          <a:p>
            <a:r>
              <a:rPr lang="fr-FR" sz="1600" dirty="0" smtClean="0"/>
              <a:t>Rendre compte de l’activité réalisée</a:t>
            </a:r>
            <a:endParaRPr lang="fr-FR" sz="1600" dirty="0" smtClean="0"/>
          </a:p>
          <a:p>
            <a:endParaRPr lang="fr-FR" sz="16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911670"/>
            <a:ext cx="3995936" cy="461665"/>
          </a:xfrm>
          <a:prstGeom prst="rect">
            <a:avLst/>
          </a:prstGeom>
          <a:solidFill>
            <a:srgbClr val="CAD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Rôles et fonctions </a:t>
            </a:r>
            <a:r>
              <a:rPr lang="fr-FR" dirty="0" smtClean="0"/>
              <a:t>identifiés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94953" y="16288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dirty="0" smtClean="0"/>
              <a:t>Un </a:t>
            </a:r>
            <a:r>
              <a:rPr lang="fr-FR" sz="1600" dirty="0" smtClean="0"/>
              <a:t>responsable par </a:t>
            </a:r>
            <a:r>
              <a:rPr lang="fr-FR" sz="1600" dirty="0" smtClean="0"/>
              <a:t>pôle – une personne mobile entre les pôles ?</a:t>
            </a:r>
            <a:endParaRPr lang="fr-FR" sz="1600" dirty="0" smtClean="0"/>
          </a:p>
          <a:p>
            <a:r>
              <a:rPr lang="fr-FR" sz="1600" dirty="0" smtClean="0"/>
              <a:t>+ un de manière plus locale ( différent en fonction des besoins et des ressources des différentes composantes)</a:t>
            </a:r>
          </a:p>
          <a:p>
            <a:r>
              <a:rPr lang="fr-FR" sz="1600" dirty="0" smtClean="0"/>
              <a:t>Proximité à développer</a:t>
            </a:r>
          </a:p>
          <a:p>
            <a:r>
              <a:rPr lang="fr-FR" sz="1600" dirty="0" smtClean="0"/>
              <a:t>Forum ? Salon ? Intervention dans les lycées ?  </a:t>
            </a:r>
          </a:p>
          <a:p>
            <a:r>
              <a:rPr lang="fr-FR" sz="1600" dirty="0" smtClean="0"/>
              <a:t>Lien avec les référents filières </a:t>
            </a:r>
            <a:r>
              <a:rPr lang="fr-FR" sz="1600" dirty="0" smtClean="0"/>
              <a:t>?</a:t>
            </a:r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dirty="0"/>
              <a:t>Risques </a:t>
            </a:r>
            <a:r>
              <a:rPr lang="fr-FR" dirty="0" smtClean="0"/>
              <a:t>identifiés</a:t>
            </a:r>
          </a:p>
          <a:p>
            <a:r>
              <a:rPr lang="fr-FR" sz="1600" dirty="0" smtClean="0"/>
              <a:t>Superposition des rôles des différents acteurs </a:t>
            </a:r>
            <a:endParaRPr lang="fr-FR" sz="1600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12" y="911670"/>
            <a:ext cx="1611660" cy="461665"/>
          </a:xfrm>
          <a:prstGeom prst="rect">
            <a:avLst/>
          </a:prstGeom>
          <a:solidFill>
            <a:srgbClr val="CAD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Périmètre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Connecteur-inclusif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58386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908720"/>
            <a:ext cx="7380312" cy="461665"/>
          </a:xfrm>
          <a:prstGeom prst="rect">
            <a:avLst/>
          </a:prstGeom>
          <a:solidFill>
            <a:srgbClr val="CAD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Questions / aux fonctions – Enjeux / à une </a:t>
            </a:r>
            <a:r>
              <a:rPr lang="fr-FR" dirty="0" smtClean="0"/>
              <a:t>formation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07504" y="1902039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Comment trouver le temps pour ces missions ? </a:t>
            </a:r>
          </a:p>
          <a:p>
            <a:r>
              <a:rPr lang="fr-FR" sz="1600" dirty="0" smtClean="0"/>
              <a:t>Comment valoriser cette mission ? Décharge? / Quelle valorisation / à des travaux de recherche</a:t>
            </a:r>
          </a:p>
          <a:p>
            <a:r>
              <a:rPr lang="fr-FR" sz="1600" dirty="0" smtClean="0"/>
              <a:t>Qui ? (dégagement) </a:t>
            </a:r>
          </a:p>
          <a:p>
            <a:r>
              <a:rPr lang="fr-FR" sz="1600" dirty="0" smtClean="0"/>
              <a:t>Quels moyens? financiers? humains ?</a:t>
            </a:r>
          </a:p>
          <a:p>
            <a:r>
              <a:rPr lang="fr-FR" sz="1600" dirty="0" smtClean="0"/>
              <a:t>Quelles responsabilités?</a:t>
            </a:r>
          </a:p>
          <a:p>
            <a:r>
              <a:rPr lang="fr-FR" sz="1600" dirty="0" smtClean="0"/>
              <a:t>Doublement du relais handicap ?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1312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Merci pour votre participation !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7632848" cy="4032448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Prochain atelier</a:t>
            </a:r>
            <a:endParaRPr lang="fr-FR" sz="2400" dirty="0"/>
          </a:p>
        </p:txBody>
      </p:sp>
      <p:sp>
        <p:nvSpPr>
          <p:cNvPr id="10" name="Google Shape;1086;p115"/>
          <p:cNvSpPr/>
          <p:nvPr/>
        </p:nvSpPr>
        <p:spPr>
          <a:xfrm>
            <a:off x="2743200" y="655100"/>
            <a:ext cx="7656400" cy="4626575"/>
          </a:xfrm>
          <a:custGeom>
            <a:avLst/>
            <a:gdLst/>
            <a:ahLst/>
            <a:cxnLst/>
            <a:rect l="l" t="t" r="r" b="b"/>
            <a:pathLst>
              <a:path w="306256" h="185063" extrusionOk="0">
                <a:moveTo>
                  <a:pt x="0" y="185063"/>
                </a:moveTo>
                <a:cubicBezTo>
                  <a:pt x="3412" y="181242"/>
                  <a:pt x="4641" y="174691"/>
                  <a:pt x="20472" y="162135"/>
                </a:cubicBezTo>
                <a:cubicBezTo>
                  <a:pt x="36303" y="149579"/>
                  <a:pt x="59231" y="119145"/>
                  <a:pt x="94988" y="109728"/>
                </a:cubicBezTo>
                <a:cubicBezTo>
                  <a:pt x="130745" y="100311"/>
                  <a:pt x="199803" y="123921"/>
                  <a:pt x="235014" y="105633"/>
                </a:cubicBezTo>
                <a:cubicBezTo>
                  <a:pt x="270225" y="87345"/>
                  <a:pt x="294382" y="17606"/>
                  <a:pt x="306256" y="0"/>
                </a:cubicBezTo>
              </a:path>
            </a:pathLst>
          </a:cu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085;p115"/>
          <p:cNvSpPr/>
          <p:nvPr/>
        </p:nvSpPr>
        <p:spPr>
          <a:xfrm>
            <a:off x="777925" y="1719625"/>
            <a:ext cx="8618550" cy="4032900"/>
          </a:xfrm>
          <a:custGeom>
            <a:avLst/>
            <a:gdLst/>
            <a:ahLst/>
            <a:cxnLst/>
            <a:rect l="l" t="t" r="r" b="b"/>
            <a:pathLst>
              <a:path w="344742" h="161316" extrusionOk="0">
                <a:moveTo>
                  <a:pt x="0" y="161316"/>
                </a:moveTo>
                <a:cubicBezTo>
                  <a:pt x="13921" y="157222"/>
                  <a:pt x="59095" y="137569"/>
                  <a:pt x="83524" y="136750"/>
                </a:cubicBezTo>
                <a:cubicBezTo>
                  <a:pt x="107954" y="135931"/>
                  <a:pt x="122011" y="158587"/>
                  <a:pt x="146577" y="156403"/>
                </a:cubicBezTo>
                <a:cubicBezTo>
                  <a:pt x="171143" y="154219"/>
                  <a:pt x="197893" y="149715"/>
                  <a:pt x="230920" y="123648"/>
                </a:cubicBezTo>
                <a:cubicBezTo>
                  <a:pt x="263948" y="97581"/>
                  <a:pt x="325772" y="20608"/>
                  <a:pt x="344742" y="0"/>
                </a:cubicBezTo>
              </a:path>
            </a:pathLst>
          </a:cu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84;p115"/>
          <p:cNvSpPr/>
          <p:nvPr/>
        </p:nvSpPr>
        <p:spPr>
          <a:xfrm>
            <a:off x="1821975" y="2529102"/>
            <a:ext cx="8439425" cy="2437350"/>
          </a:xfrm>
          <a:custGeom>
            <a:avLst/>
            <a:gdLst/>
            <a:ahLst/>
            <a:cxnLst/>
            <a:rect l="l" t="t" r="r" b="b"/>
            <a:pathLst>
              <a:path w="337577" h="97494" extrusionOk="0">
                <a:moveTo>
                  <a:pt x="0" y="70798"/>
                </a:moveTo>
                <a:cubicBezTo>
                  <a:pt x="21564" y="68887"/>
                  <a:pt x="89257" y="55103"/>
                  <a:pt x="129381" y="59334"/>
                </a:cubicBezTo>
                <a:cubicBezTo>
                  <a:pt x="169506" y="63565"/>
                  <a:pt x="207583" y="104508"/>
                  <a:pt x="240747" y="96183"/>
                </a:cubicBezTo>
                <a:cubicBezTo>
                  <a:pt x="273911" y="87858"/>
                  <a:pt x="312670" y="25078"/>
                  <a:pt x="328365" y="9383"/>
                </a:cubicBezTo>
                <a:cubicBezTo>
                  <a:pt x="344060" y="-6312"/>
                  <a:pt x="333824" y="3241"/>
                  <a:pt x="334916" y="2013"/>
                </a:cubicBezTo>
              </a:path>
            </a:pathLst>
          </a:cu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24744"/>
            <a:ext cx="3744416" cy="50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Une action emblématique de l’INTER en INTRA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3655934"/>
              </p:ext>
            </p:extLst>
          </p:nvPr>
        </p:nvGraphicFramePr>
        <p:xfrm>
          <a:off x="539552" y="1052736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213"/>
          <p:cNvSpPr txBox="1"/>
          <p:nvPr/>
        </p:nvSpPr>
        <p:spPr>
          <a:xfrm>
            <a:off x="179392" y="6513513"/>
            <a:ext cx="2927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– SDH - Access - 20181221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1" y="188640"/>
            <a:ext cx="737636" cy="6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Actions emblématiques 2017-18</a:t>
            </a:r>
            <a:endParaRPr lang="fr-FR" dirty="0"/>
          </a:p>
        </p:txBody>
      </p:sp>
      <p:sp>
        <p:nvSpPr>
          <p:cNvPr id="4" name="Shape 213"/>
          <p:cNvSpPr txBox="1"/>
          <p:nvPr/>
        </p:nvSpPr>
        <p:spPr>
          <a:xfrm>
            <a:off x="179392" y="6513513"/>
            <a:ext cx="2927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– SDH - Access - 20181221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42491189"/>
              </p:ext>
            </p:extLst>
          </p:nvPr>
        </p:nvGraphicFramePr>
        <p:xfrm>
          <a:off x="1544254" y="10400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763" y="1487557"/>
            <a:ext cx="1750374" cy="131278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Groupe 2"/>
          <p:cNvGrpSpPr/>
          <p:nvPr/>
        </p:nvGrpSpPr>
        <p:grpSpPr>
          <a:xfrm>
            <a:off x="395536" y="4724476"/>
            <a:ext cx="8568952" cy="1553620"/>
            <a:chOff x="395536" y="4724476"/>
            <a:chExt cx="8568952" cy="155362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76" y="4724476"/>
              <a:ext cx="1553620" cy="155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RÃ©sultat de recherche d'images pour &quot;ehesp&quot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959766"/>
              <a:ext cx="1148718" cy="1148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Ã©sultat de recherche d'images pour &quot;universitÃ© laval&quot;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579" y="5112025"/>
              <a:ext cx="1607909" cy="84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Ã©sultat de recherche d'images pour &quot;giffoch&quot;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80"/>
            <a:stretch/>
          </p:blipFill>
          <p:spPr bwMode="auto">
            <a:xfrm>
              <a:off x="3352800" y="5159218"/>
              <a:ext cx="2667000" cy="74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RÃ©sultat de recherche d'images pour &quot;ripph&quot;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240732"/>
              <a:ext cx="1835155" cy="71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Photo_atelier_ACCESSjuillet20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41" y="1268760"/>
            <a:ext cx="14287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1" y="188640"/>
            <a:ext cx="737636" cy="6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Consolidation et développement en 2018-19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5645" y="1116309"/>
            <a:ext cx="8161264" cy="1088555"/>
          </a:xfrm>
        </p:spPr>
        <p:txBody>
          <a:bodyPr/>
          <a:lstStyle/>
          <a:p>
            <a:pPr lvl="1" algn="just">
              <a:buClrTx/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agir à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 des enseignants </a:t>
            </a:r>
          </a:p>
          <a:p>
            <a:pPr lvl="1" algn="just">
              <a:buClrTx/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actions de sensibilisation : animation d’ateliers, de conférences et de communauté de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pratique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hape 213"/>
          <p:cNvSpPr txBox="1"/>
          <p:nvPr/>
        </p:nvSpPr>
        <p:spPr>
          <a:xfrm>
            <a:off x="179392" y="6513513"/>
            <a:ext cx="29274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– SDH - Access - 20181221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1" y="188640"/>
            <a:ext cx="737636" cy="6278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5645" y="2542725"/>
            <a:ext cx="8160854" cy="769441"/>
          </a:xfrm>
          <a:prstGeom prst="rect">
            <a:avLst/>
          </a:prstGeom>
          <a:solidFill>
            <a:srgbClr val="D0D700"/>
          </a:solidFill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création d’un réseau interne de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connecteurs.trices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5645" y="3501008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projet-expérimental “vers une approche inclusive de l’enseignement à l’université de Nantes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”: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expérimentation, évaluation,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essaimage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pérennisation des partenariats avec les collaborateurs externes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altLang="fr-FR" sz="2400" dirty="0" smtClean="0"/>
              <a:t>Objectifs de l’atelier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2400" dirty="0" smtClean="0"/>
              <a:t>Identifier </a:t>
            </a:r>
          </a:p>
          <a:p>
            <a:pPr lvl="0"/>
            <a:r>
              <a:rPr lang="fr-FR" sz="2400" dirty="0" smtClean="0"/>
              <a:t>les fonctions et les rôles de futurs référents-connecteurs en faveur de l’inclusion</a:t>
            </a:r>
          </a:p>
          <a:p>
            <a:pPr lvl="0"/>
            <a:r>
              <a:rPr lang="fr-FR" sz="2400" dirty="0" smtClean="0"/>
              <a:t>leur périmètre d’action</a:t>
            </a:r>
          </a:p>
          <a:p>
            <a:pPr lvl="0"/>
            <a:r>
              <a:rPr lang="fr-FR" sz="2400" dirty="0" smtClean="0"/>
              <a:t>leurs besoins d’accompagnement</a:t>
            </a:r>
          </a:p>
          <a:p>
            <a:pPr lvl="0"/>
            <a:r>
              <a:rPr lang="fr-FR" sz="2400" dirty="0" smtClean="0"/>
              <a:t>les ressources disponibles ou à créer</a:t>
            </a:r>
          </a:p>
          <a:p>
            <a:pPr lvl="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546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Programme général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11560" y="1844824"/>
            <a:ext cx="7632848" cy="3744416"/>
          </a:xfrm>
        </p:spPr>
        <p:txBody>
          <a:bodyPr/>
          <a:lstStyle/>
          <a:p>
            <a:r>
              <a:rPr lang="fr-FR" sz="2400" dirty="0" smtClean="0"/>
              <a:t>Etablir une carte des accompagnateurs et services associés.</a:t>
            </a:r>
          </a:p>
          <a:p>
            <a:r>
              <a:rPr lang="fr-FR" sz="2400" dirty="0" smtClean="0"/>
              <a:t>Définir les rôles, les fonctions, le périmètre d’action et les besoins de formation des futurs connecteurs-inclusifs.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7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Etudiants et personnels en situation de handicap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975278" cy="908720"/>
          </a:xfrm>
        </p:spPr>
        <p:txBody>
          <a:bodyPr/>
          <a:lstStyle/>
          <a:p>
            <a:r>
              <a:rPr lang="fr-FR" dirty="0" smtClean="0"/>
              <a:t>Quel </a:t>
            </a:r>
            <a:r>
              <a:rPr lang="fr-FR" dirty="0" err="1" smtClean="0"/>
              <a:t>éco-système</a:t>
            </a:r>
            <a:r>
              <a:rPr lang="fr-FR" dirty="0" smtClean="0"/>
              <a:t> aujourd’hui ?</a:t>
            </a:r>
            <a:endParaRPr lang="fr-FR" dirty="0"/>
          </a:p>
        </p:txBody>
      </p:sp>
      <p:sp>
        <p:nvSpPr>
          <p:cNvPr id="5" name="Carré corné 4"/>
          <p:cNvSpPr/>
          <p:nvPr/>
        </p:nvSpPr>
        <p:spPr>
          <a:xfrm>
            <a:off x="395536" y="1916832"/>
            <a:ext cx="6984776" cy="3528392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Indiquer quels sont les dispositifs, les services, les interlocuteurs, les ressources documentaires,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à disposition des étudiants et personnels, en situation de handicap, que vous connaissez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1 </a:t>
            </a:r>
            <a:r>
              <a:rPr lang="fr-FR" dirty="0">
                <a:solidFill>
                  <a:schemeClr val="tx1"/>
                </a:solidFill>
              </a:rPr>
              <a:t>idée /post-it</a:t>
            </a:r>
          </a:p>
        </p:txBody>
      </p:sp>
      <p:grpSp>
        <p:nvGrpSpPr>
          <p:cNvPr id="7" name="Google Shape;286;p36"/>
          <p:cNvGrpSpPr/>
          <p:nvPr/>
        </p:nvGrpSpPr>
        <p:grpSpPr>
          <a:xfrm>
            <a:off x="7896778" y="188640"/>
            <a:ext cx="1067710" cy="1080120"/>
            <a:chOff x="7874545" y="0"/>
            <a:chExt cx="1269849" cy="1271636"/>
          </a:xfrm>
        </p:grpSpPr>
        <p:pic>
          <p:nvPicPr>
            <p:cNvPr id="8" name="Google Shape;287;p36"/>
            <p:cNvPicPr preferRelativeResize="0"/>
            <p:nvPr/>
          </p:nvPicPr>
          <p:blipFill rotWithShape="1">
            <a:blip r:embed="rId3">
              <a:alphaModFix/>
            </a:blip>
            <a:srcRect l="13195" t="5795" r="12796" b="20091"/>
            <a:stretch/>
          </p:blipFill>
          <p:spPr>
            <a:xfrm>
              <a:off x="7874545" y="0"/>
              <a:ext cx="1269849" cy="1271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288;p36"/>
            <p:cNvSpPr/>
            <p:nvPr/>
          </p:nvSpPr>
          <p:spPr>
            <a:xfrm>
              <a:off x="7916434" y="102600"/>
              <a:ext cx="593035" cy="46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F2A83C"/>
                  </a:solidFill>
                </a:rPr>
                <a:t>7</a:t>
              </a:r>
              <a:endParaRPr sz="2200" b="1" dirty="0">
                <a:solidFill>
                  <a:srgbClr val="F2A83C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699792" y="126876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Individuellement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3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Bienven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</TotalTime>
  <Words>951</Words>
  <Application>Microsoft Office PowerPoint</Application>
  <PresentationFormat>Affichage à l'écran (4:3)</PresentationFormat>
  <Paragraphs>210</Paragraphs>
  <Slides>24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Modele_Bienvenue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DIRECTION COMMUNICATION UNIVERSITE DE NANTES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Gabarits</dc:title>
  <dc:creator>DIRECTION COMMUNICATION UNIVERSITE DE NANTES</dc:creator>
  <cp:lastModifiedBy>Utilisateur Windows</cp:lastModifiedBy>
  <cp:revision>1109</cp:revision>
  <cp:lastPrinted>2016-06-07T12:30:55Z</cp:lastPrinted>
  <dcterms:created xsi:type="dcterms:W3CDTF">2010-09-24T07:14:30Z</dcterms:created>
  <dcterms:modified xsi:type="dcterms:W3CDTF">2019-06-24T06:34:27Z</dcterms:modified>
</cp:coreProperties>
</file>