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8" r:id="rId3"/>
    <p:sldId id="260" r:id="rId4"/>
    <p:sldId id="259"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AE65A1-AB4F-483E-A6C2-D80FF45A0183}" type="doc">
      <dgm:prSet loTypeId="urn:microsoft.com/office/officeart/2005/8/layout/cycle7" loCatId="cycle" qsTypeId="urn:microsoft.com/office/officeart/2005/8/quickstyle/simple2" qsCatId="simple" csTypeId="urn:microsoft.com/office/officeart/2005/8/colors/accent6_1" csCatId="accent6" phldr="1"/>
      <dgm:spPr/>
      <dgm:t>
        <a:bodyPr/>
        <a:lstStyle/>
        <a:p>
          <a:endParaRPr lang="fr-FR"/>
        </a:p>
      </dgm:t>
    </dgm:pt>
    <dgm:pt modelId="{2108E182-A32B-4F76-93AC-9B2DBC801FDB}">
      <dgm:prSet phldrT="[Texte]"/>
      <dgm:spPr/>
      <dgm:t>
        <a:bodyPr/>
        <a:lstStyle/>
        <a:p>
          <a:r>
            <a:rPr lang="fr-FR" dirty="0" smtClean="0"/>
            <a:t>Ergonomie de conception</a:t>
          </a:r>
          <a:endParaRPr lang="fr-FR" dirty="0"/>
        </a:p>
      </dgm:t>
    </dgm:pt>
    <dgm:pt modelId="{ACC4887D-4D32-4BB5-8118-5F9329BA296D}" type="parTrans" cxnId="{51B9C243-E49D-4C12-9AD4-97ECB4FAD2F7}">
      <dgm:prSet/>
      <dgm:spPr/>
      <dgm:t>
        <a:bodyPr/>
        <a:lstStyle/>
        <a:p>
          <a:endParaRPr lang="fr-FR"/>
        </a:p>
      </dgm:t>
    </dgm:pt>
    <dgm:pt modelId="{749BF20F-016A-4335-BF8B-98ABD9453523}" type="sibTrans" cxnId="{51B9C243-E49D-4C12-9AD4-97ECB4FAD2F7}">
      <dgm:prSet/>
      <dgm:spPr/>
      <dgm:t>
        <a:bodyPr/>
        <a:lstStyle/>
        <a:p>
          <a:endParaRPr lang="fr-FR"/>
        </a:p>
      </dgm:t>
    </dgm:pt>
    <dgm:pt modelId="{EA99FE6E-BB37-4F71-8A8C-90BF5550E76A}">
      <dgm:prSet phldrT="[Texte]"/>
      <dgm:spPr/>
      <dgm:t>
        <a:bodyPr/>
        <a:lstStyle/>
        <a:p>
          <a:r>
            <a:rPr lang="fr-FR" dirty="0" smtClean="0"/>
            <a:t>Médiation scientifique</a:t>
          </a:r>
          <a:endParaRPr lang="fr-FR" dirty="0"/>
        </a:p>
      </dgm:t>
    </dgm:pt>
    <dgm:pt modelId="{8FBFE048-3336-4A7E-88C4-19BD0594504C}" type="parTrans" cxnId="{6B26D323-66A8-405D-B4E6-FBBD9C8C285E}">
      <dgm:prSet/>
      <dgm:spPr/>
      <dgm:t>
        <a:bodyPr/>
        <a:lstStyle/>
        <a:p>
          <a:endParaRPr lang="fr-FR"/>
        </a:p>
      </dgm:t>
    </dgm:pt>
    <dgm:pt modelId="{25572164-C497-44D6-B9C9-B7BA33FECB26}" type="sibTrans" cxnId="{6B26D323-66A8-405D-B4E6-FBBD9C8C285E}">
      <dgm:prSet/>
      <dgm:spPr/>
      <dgm:t>
        <a:bodyPr/>
        <a:lstStyle/>
        <a:p>
          <a:endParaRPr lang="fr-FR"/>
        </a:p>
      </dgm:t>
    </dgm:pt>
    <dgm:pt modelId="{6C7996D0-D0C2-4BE5-B517-AED682FA6651}">
      <dgm:prSet phldrT="[Texte]"/>
      <dgm:spPr/>
      <dgm:t>
        <a:bodyPr/>
        <a:lstStyle/>
        <a:p>
          <a:r>
            <a:rPr lang="fr-FR" dirty="0" smtClean="0"/>
            <a:t>REX &amp; </a:t>
          </a:r>
          <a:r>
            <a:rPr lang="fr-FR" dirty="0" err="1" smtClean="0"/>
            <a:t>Valo</a:t>
          </a:r>
          <a:endParaRPr lang="fr-FR" dirty="0"/>
        </a:p>
      </dgm:t>
    </dgm:pt>
    <dgm:pt modelId="{35D9BBDB-95A6-42EC-B1E4-BADA1E7F9734}" type="parTrans" cxnId="{0F3B8525-5EA9-42D0-A931-989185879A6D}">
      <dgm:prSet/>
      <dgm:spPr/>
      <dgm:t>
        <a:bodyPr/>
        <a:lstStyle/>
        <a:p>
          <a:endParaRPr lang="fr-FR"/>
        </a:p>
      </dgm:t>
    </dgm:pt>
    <dgm:pt modelId="{E73A7957-D492-497E-845F-CDE771C0D6A1}" type="sibTrans" cxnId="{0F3B8525-5EA9-42D0-A931-989185879A6D}">
      <dgm:prSet/>
      <dgm:spPr/>
      <dgm:t>
        <a:bodyPr/>
        <a:lstStyle/>
        <a:p>
          <a:endParaRPr lang="fr-FR"/>
        </a:p>
      </dgm:t>
    </dgm:pt>
    <dgm:pt modelId="{6D29F354-476B-43F4-A8A5-92A1B68FA4E2}" type="pres">
      <dgm:prSet presAssocID="{CFAE65A1-AB4F-483E-A6C2-D80FF45A0183}" presName="Name0" presStyleCnt="0">
        <dgm:presLayoutVars>
          <dgm:dir/>
          <dgm:resizeHandles val="exact"/>
        </dgm:presLayoutVars>
      </dgm:prSet>
      <dgm:spPr/>
      <dgm:t>
        <a:bodyPr/>
        <a:lstStyle/>
        <a:p>
          <a:endParaRPr lang="fr-FR"/>
        </a:p>
      </dgm:t>
    </dgm:pt>
    <dgm:pt modelId="{E5EA24FB-56C3-49AE-8236-8044CF4B6039}" type="pres">
      <dgm:prSet presAssocID="{2108E182-A32B-4F76-93AC-9B2DBC801FDB}" presName="node" presStyleLbl="node1" presStyleIdx="0" presStyleCnt="3">
        <dgm:presLayoutVars>
          <dgm:bulletEnabled val="1"/>
        </dgm:presLayoutVars>
      </dgm:prSet>
      <dgm:spPr/>
      <dgm:t>
        <a:bodyPr/>
        <a:lstStyle/>
        <a:p>
          <a:endParaRPr lang="fr-FR"/>
        </a:p>
      </dgm:t>
    </dgm:pt>
    <dgm:pt modelId="{6D7B45C8-6F42-4C2B-A73A-C5425F692ABA}" type="pres">
      <dgm:prSet presAssocID="{749BF20F-016A-4335-BF8B-98ABD9453523}" presName="sibTrans" presStyleLbl="sibTrans2D1" presStyleIdx="0" presStyleCnt="3"/>
      <dgm:spPr/>
      <dgm:t>
        <a:bodyPr/>
        <a:lstStyle/>
        <a:p>
          <a:endParaRPr lang="fr-FR"/>
        </a:p>
      </dgm:t>
    </dgm:pt>
    <dgm:pt modelId="{CF5BA2F9-8355-4FEA-90C5-FD5EE84CC452}" type="pres">
      <dgm:prSet presAssocID="{749BF20F-016A-4335-BF8B-98ABD9453523}" presName="connectorText" presStyleLbl="sibTrans2D1" presStyleIdx="0" presStyleCnt="3"/>
      <dgm:spPr/>
      <dgm:t>
        <a:bodyPr/>
        <a:lstStyle/>
        <a:p>
          <a:endParaRPr lang="fr-FR"/>
        </a:p>
      </dgm:t>
    </dgm:pt>
    <dgm:pt modelId="{FA4288AF-AE00-4E82-8327-998D7B97DFC6}" type="pres">
      <dgm:prSet presAssocID="{EA99FE6E-BB37-4F71-8A8C-90BF5550E76A}" presName="node" presStyleLbl="node1" presStyleIdx="1" presStyleCnt="3">
        <dgm:presLayoutVars>
          <dgm:bulletEnabled val="1"/>
        </dgm:presLayoutVars>
      </dgm:prSet>
      <dgm:spPr/>
      <dgm:t>
        <a:bodyPr/>
        <a:lstStyle/>
        <a:p>
          <a:endParaRPr lang="fr-FR"/>
        </a:p>
      </dgm:t>
    </dgm:pt>
    <dgm:pt modelId="{43E8A2B6-5E9C-4016-AF13-2BB48DB9B444}" type="pres">
      <dgm:prSet presAssocID="{25572164-C497-44D6-B9C9-B7BA33FECB26}" presName="sibTrans" presStyleLbl="sibTrans2D1" presStyleIdx="1" presStyleCnt="3"/>
      <dgm:spPr/>
      <dgm:t>
        <a:bodyPr/>
        <a:lstStyle/>
        <a:p>
          <a:endParaRPr lang="fr-FR"/>
        </a:p>
      </dgm:t>
    </dgm:pt>
    <dgm:pt modelId="{0BB31A56-7DEC-4D18-AC14-68C3893C99B6}" type="pres">
      <dgm:prSet presAssocID="{25572164-C497-44D6-B9C9-B7BA33FECB26}" presName="connectorText" presStyleLbl="sibTrans2D1" presStyleIdx="1" presStyleCnt="3"/>
      <dgm:spPr/>
      <dgm:t>
        <a:bodyPr/>
        <a:lstStyle/>
        <a:p>
          <a:endParaRPr lang="fr-FR"/>
        </a:p>
      </dgm:t>
    </dgm:pt>
    <dgm:pt modelId="{8D44487F-F8E4-4540-9422-02F529BE301C}" type="pres">
      <dgm:prSet presAssocID="{6C7996D0-D0C2-4BE5-B517-AED682FA6651}" presName="node" presStyleLbl="node1" presStyleIdx="2" presStyleCnt="3">
        <dgm:presLayoutVars>
          <dgm:bulletEnabled val="1"/>
        </dgm:presLayoutVars>
      </dgm:prSet>
      <dgm:spPr/>
      <dgm:t>
        <a:bodyPr/>
        <a:lstStyle/>
        <a:p>
          <a:endParaRPr lang="fr-FR"/>
        </a:p>
      </dgm:t>
    </dgm:pt>
    <dgm:pt modelId="{706F8E5C-7AA3-4141-B052-49D1A7D39232}" type="pres">
      <dgm:prSet presAssocID="{E73A7957-D492-497E-845F-CDE771C0D6A1}" presName="sibTrans" presStyleLbl="sibTrans2D1" presStyleIdx="2" presStyleCnt="3"/>
      <dgm:spPr/>
      <dgm:t>
        <a:bodyPr/>
        <a:lstStyle/>
        <a:p>
          <a:endParaRPr lang="fr-FR"/>
        </a:p>
      </dgm:t>
    </dgm:pt>
    <dgm:pt modelId="{C424CF82-F8B2-4285-B159-3E1FFFE4CCA6}" type="pres">
      <dgm:prSet presAssocID="{E73A7957-D492-497E-845F-CDE771C0D6A1}" presName="connectorText" presStyleLbl="sibTrans2D1" presStyleIdx="2" presStyleCnt="3"/>
      <dgm:spPr/>
      <dgm:t>
        <a:bodyPr/>
        <a:lstStyle/>
        <a:p>
          <a:endParaRPr lang="fr-FR"/>
        </a:p>
      </dgm:t>
    </dgm:pt>
  </dgm:ptLst>
  <dgm:cxnLst>
    <dgm:cxn modelId="{80F8F7BA-9871-4BA4-BCE2-63D6D704C912}" type="presOf" srcId="{6C7996D0-D0C2-4BE5-B517-AED682FA6651}" destId="{8D44487F-F8E4-4540-9422-02F529BE301C}" srcOrd="0" destOrd="0" presId="urn:microsoft.com/office/officeart/2005/8/layout/cycle7"/>
    <dgm:cxn modelId="{CF97B27B-94DD-4297-BD8A-E174B0E0F1AB}" type="presOf" srcId="{749BF20F-016A-4335-BF8B-98ABD9453523}" destId="{6D7B45C8-6F42-4C2B-A73A-C5425F692ABA}" srcOrd="0" destOrd="0" presId="urn:microsoft.com/office/officeart/2005/8/layout/cycle7"/>
    <dgm:cxn modelId="{A6F78185-6330-438E-B010-D662632FA8DF}" type="presOf" srcId="{EA99FE6E-BB37-4F71-8A8C-90BF5550E76A}" destId="{FA4288AF-AE00-4E82-8327-998D7B97DFC6}" srcOrd="0" destOrd="0" presId="urn:microsoft.com/office/officeart/2005/8/layout/cycle7"/>
    <dgm:cxn modelId="{A3184B26-2A23-41EA-8DEE-F36D2C82779C}" type="presOf" srcId="{E73A7957-D492-497E-845F-CDE771C0D6A1}" destId="{C424CF82-F8B2-4285-B159-3E1FFFE4CCA6}" srcOrd="1" destOrd="0" presId="urn:microsoft.com/office/officeart/2005/8/layout/cycle7"/>
    <dgm:cxn modelId="{0F3B8525-5EA9-42D0-A931-989185879A6D}" srcId="{CFAE65A1-AB4F-483E-A6C2-D80FF45A0183}" destId="{6C7996D0-D0C2-4BE5-B517-AED682FA6651}" srcOrd="2" destOrd="0" parTransId="{35D9BBDB-95A6-42EC-B1E4-BADA1E7F9734}" sibTransId="{E73A7957-D492-497E-845F-CDE771C0D6A1}"/>
    <dgm:cxn modelId="{6C248948-7EEA-498D-AA0D-8C5A412B2702}" type="presOf" srcId="{E73A7957-D492-497E-845F-CDE771C0D6A1}" destId="{706F8E5C-7AA3-4141-B052-49D1A7D39232}" srcOrd="0" destOrd="0" presId="urn:microsoft.com/office/officeart/2005/8/layout/cycle7"/>
    <dgm:cxn modelId="{E37BEAE2-75AE-4574-808A-54704FA86003}" type="presOf" srcId="{749BF20F-016A-4335-BF8B-98ABD9453523}" destId="{CF5BA2F9-8355-4FEA-90C5-FD5EE84CC452}" srcOrd="1" destOrd="0" presId="urn:microsoft.com/office/officeart/2005/8/layout/cycle7"/>
    <dgm:cxn modelId="{0D77090F-8D58-421C-92B4-80A2FE3F4B66}" type="presOf" srcId="{25572164-C497-44D6-B9C9-B7BA33FECB26}" destId="{43E8A2B6-5E9C-4016-AF13-2BB48DB9B444}" srcOrd="0" destOrd="0" presId="urn:microsoft.com/office/officeart/2005/8/layout/cycle7"/>
    <dgm:cxn modelId="{6B26D323-66A8-405D-B4E6-FBBD9C8C285E}" srcId="{CFAE65A1-AB4F-483E-A6C2-D80FF45A0183}" destId="{EA99FE6E-BB37-4F71-8A8C-90BF5550E76A}" srcOrd="1" destOrd="0" parTransId="{8FBFE048-3336-4A7E-88C4-19BD0594504C}" sibTransId="{25572164-C497-44D6-B9C9-B7BA33FECB26}"/>
    <dgm:cxn modelId="{51B9C243-E49D-4C12-9AD4-97ECB4FAD2F7}" srcId="{CFAE65A1-AB4F-483E-A6C2-D80FF45A0183}" destId="{2108E182-A32B-4F76-93AC-9B2DBC801FDB}" srcOrd="0" destOrd="0" parTransId="{ACC4887D-4D32-4BB5-8118-5F9329BA296D}" sibTransId="{749BF20F-016A-4335-BF8B-98ABD9453523}"/>
    <dgm:cxn modelId="{5228978C-68E8-4EA4-B0C3-63E32F81CB56}" type="presOf" srcId="{CFAE65A1-AB4F-483E-A6C2-D80FF45A0183}" destId="{6D29F354-476B-43F4-A8A5-92A1B68FA4E2}" srcOrd="0" destOrd="0" presId="urn:microsoft.com/office/officeart/2005/8/layout/cycle7"/>
    <dgm:cxn modelId="{DE3AD7CC-6918-4FBD-AE9E-6881660793E3}" type="presOf" srcId="{2108E182-A32B-4F76-93AC-9B2DBC801FDB}" destId="{E5EA24FB-56C3-49AE-8236-8044CF4B6039}" srcOrd="0" destOrd="0" presId="urn:microsoft.com/office/officeart/2005/8/layout/cycle7"/>
    <dgm:cxn modelId="{D01210F5-E6A8-4C4F-91E6-12D67E824A09}" type="presOf" srcId="{25572164-C497-44D6-B9C9-B7BA33FECB26}" destId="{0BB31A56-7DEC-4D18-AC14-68C3893C99B6}" srcOrd="1" destOrd="0" presId="urn:microsoft.com/office/officeart/2005/8/layout/cycle7"/>
    <dgm:cxn modelId="{A01E321D-7B54-4302-A535-8498B1B1C2D6}" type="presParOf" srcId="{6D29F354-476B-43F4-A8A5-92A1B68FA4E2}" destId="{E5EA24FB-56C3-49AE-8236-8044CF4B6039}" srcOrd="0" destOrd="0" presId="urn:microsoft.com/office/officeart/2005/8/layout/cycle7"/>
    <dgm:cxn modelId="{806958FE-D88F-4292-8073-A1783DF95DFC}" type="presParOf" srcId="{6D29F354-476B-43F4-A8A5-92A1B68FA4E2}" destId="{6D7B45C8-6F42-4C2B-A73A-C5425F692ABA}" srcOrd="1" destOrd="0" presId="urn:microsoft.com/office/officeart/2005/8/layout/cycle7"/>
    <dgm:cxn modelId="{A4427DDF-74F3-4625-9A14-7C1AE6DD757B}" type="presParOf" srcId="{6D7B45C8-6F42-4C2B-A73A-C5425F692ABA}" destId="{CF5BA2F9-8355-4FEA-90C5-FD5EE84CC452}" srcOrd="0" destOrd="0" presId="urn:microsoft.com/office/officeart/2005/8/layout/cycle7"/>
    <dgm:cxn modelId="{7F117128-6121-4E1C-89E2-261BDCFE4942}" type="presParOf" srcId="{6D29F354-476B-43F4-A8A5-92A1B68FA4E2}" destId="{FA4288AF-AE00-4E82-8327-998D7B97DFC6}" srcOrd="2" destOrd="0" presId="urn:microsoft.com/office/officeart/2005/8/layout/cycle7"/>
    <dgm:cxn modelId="{541A7C8D-8B21-4645-8CC0-330836FDC6E9}" type="presParOf" srcId="{6D29F354-476B-43F4-A8A5-92A1B68FA4E2}" destId="{43E8A2B6-5E9C-4016-AF13-2BB48DB9B444}" srcOrd="3" destOrd="0" presId="urn:microsoft.com/office/officeart/2005/8/layout/cycle7"/>
    <dgm:cxn modelId="{5C3B3417-4303-4D22-93AA-DFEF970F4820}" type="presParOf" srcId="{43E8A2B6-5E9C-4016-AF13-2BB48DB9B444}" destId="{0BB31A56-7DEC-4D18-AC14-68C3893C99B6}" srcOrd="0" destOrd="0" presId="urn:microsoft.com/office/officeart/2005/8/layout/cycle7"/>
    <dgm:cxn modelId="{C5E03FB9-991D-4EED-B105-6DCEB5B36934}" type="presParOf" srcId="{6D29F354-476B-43F4-A8A5-92A1B68FA4E2}" destId="{8D44487F-F8E4-4540-9422-02F529BE301C}" srcOrd="4" destOrd="0" presId="urn:microsoft.com/office/officeart/2005/8/layout/cycle7"/>
    <dgm:cxn modelId="{48256C0A-9039-4C09-87FC-FE60DA967997}" type="presParOf" srcId="{6D29F354-476B-43F4-A8A5-92A1B68FA4E2}" destId="{706F8E5C-7AA3-4141-B052-49D1A7D39232}" srcOrd="5" destOrd="0" presId="urn:microsoft.com/office/officeart/2005/8/layout/cycle7"/>
    <dgm:cxn modelId="{4E9FE44C-F458-40DD-B79B-A7339E5C26F7}" type="presParOf" srcId="{706F8E5C-7AA3-4141-B052-49D1A7D39232}" destId="{C424CF82-F8B2-4285-B159-3E1FFFE4CCA6}"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EA24FB-56C3-49AE-8236-8044CF4B6039}">
      <dsp:nvSpPr>
        <dsp:cNvPr id="0" name=""/>
        <dsp:cNvSpPr/>
      </dsp:nvSpPr>
      <dsp:spPr>
        <a:xfrm>
          <a:off x="1995785" y="1179"/>
          <a:ext cx="2104429" cy="1052214"/>
        </a:xfrm>
        <a:prstGeom prst="roundRect">
          <a:avLst>
            <a:gd name="adj" fmla="val 10000"/>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fr-FR" sz="2500" kern="1200" dirty="0" smtClean="0"/>
            <a:t>Ergonomie de conception</a:t>
          </a:r>
          <a:endParaRPr lang="fr-FR" sz="2500" kern="1200" dirty="0"/>
        </a:p>
      </dsp:txBody>
      <dsp:txXfrm>
        <a:off x="2026603" y="31997"/>
        <a:ext cx="2042793" cy="990578"/>
      </dsp:txXfrm>
    </dsp:sp>
    <dsp:sp modelId="{6D7B45C8-6F42-4C2B-A73A-C5425F692ABA}">
      <dsp:nvSpPr>
        <dsp:cNvPr id="0" name=""/>
        <dsp:cNvSpPr/>
      </dsp:nvSpPr>
      <dsp:spPr>
        <a:xfrm rot="3600000">
          <a:off x="3368523" y="1847862"/>
          <a:ext cx="1096445" cy="368275"/>
        </a:xfrm>
        <a:prstGeom prst="leftRightArrow">
          <a:avLst>
            <a:gd name="adj1" fmla="val 60000"/>
            <a:gd name="adj2" fmla="val 50000"/>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fr-FR" sz="1500" kern="1200"/>
        </a:p>
      </dsp:txBody>
      <dsp:txXfrm>
        <a:off x="3479006" y="1921517"/>
        <a:ext cx="875480" cy="220965"/>
      </dsp:txXfrm>
    </dsp:sp>
    <dsp:sp modelId="{FA4288AF-AE00-4E82-8327-998D7B97DFC6}">
      <dsp:nvSpPr>
        <dsp:cNvPr id="0" name=""/>
        <dsp:cNvSpPr/>
      </dsp:nvSpPr>
      <dsp:spPr>
        <a:xfrm>
          <a:off x="3733278" y="3010605"/>
          <a:ext cx="2104429" cy="1052214"/>
        </a:xfrm>
        <a:prstGeom prst="roundRect">
          <a:avLst>
            <a:gd name="adj" fmla="val 10000"/>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fr-FR" sz="2500" kern="1200" dirty="0" smtClean="0"/>
            <a:t>Médiation scientifique</a:t>
          </a:r>
          <a:endParaRPr lang="fr-FR" sz="2500" kern="1200" dirty="0"/>
        </a:p>
      </dsp:txBody>
      <dsp:txXfrm>
        <a:off x="3764096" y="3041423"/>
        <a:ext cx="2042793" cy="990578"/>
      </dsp:txXfrm>
    </dsp:sp>
    <dsp:sp modelId="{43E8A2B6-5E9C-4016-AF13-2BB48DB9B444}">
      <dsp:nvSpPr>
        <dsp:cNvPr id="0" name=""/>
        <dsp:cNvSpPr/>
      </dsp:nvSpPr>
      <dsp:spPr>
        <a:xfrm rot="10800000">
          <a:off x="2499777" y="3352575"/>
          <a:ext cx="1096445" cy="368275"/>
        </a:xfrm>
        <a:prstGeom prst="leftRightArrow">
          <a:avLst>
            <a:gd name="adj1" fmla="val 60000"/>
            <a:gd name="adj2" fmla="val 50000"/>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fr-FR" sz="1500" kern="1200"/>
        </a:p>
      </dsp:txBody>
      <dsp:txXfrm rot="10800000">
        <a:off x="2610259" y="3426230"/>
        <a:ext cx="875480" cy="220965"/>
      </dsp:txXfrm>
    </dsp:sp>
    <dsp:sp modelId="{8D44487F-F8E4-4540-9422-02F529BE301C}">
      <dsp:nvSpPr>
        <dsp:cNvPr id="0" name=""/>
        <dsp:cNvSpPr/>
      </dsp:nvSpPr>
      <dsp:spPr>
        <a:xfrm>
          <a:off x="258291" y="3010605"/>
          <a:ext cx="2104429" cy="1052214"/>
        </a:xfrm>
        <a:prstGeom prst="roundRect">
          <a:avLst>
            <a:gd name="adj" fmla="val 10000"/>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fr-FR" sz="2500" kern="1200" dirty="0" smtClean="0"/>
            <a:t>REX &amp; </a:t>
          </a:r>
          <a:r>
            <a:rPr lang="fr-FR" sz="2500" kern="1200" dirty="0" err="1" smtClean="0"/>
            <a:t>Valo</a:t>
          </a:r>
          <a:endParaRPr lang="fr-FR" sz="2500" kern="1200" dirty="0"/>
        </a:p>
      </dsp:txBody>
      <dsp:txXfrm>
        <a:off x="289109" y="3041423"/>
        <a:ext cx="2042793" cy="990578"/>
      </dsp:txXfrm>
    </dsp:sp>
    <dsp:sp modelId="{706F8E5C-7AA3-4141-B052-49D1A7D39232}">
      <dsp:nvSpPr>
        <dsp:cNvPr id="0" name=""/>
        <dsp:cNvSpPr/>
      </dsp:nvSpPr>
      <dsp:spPr>
        <a:xfrm rot="18000000">
          <a:off x="1631030" y="1847862"/>
          <a:ext cx="1096445" cy="368275"/>
        </a:xfrm>
        <a:prstGeom prst="leftRightArrow">
          <a:avLst>
            <a:gd name="adj1" fmla="val 60000"/>
            <a:gd name="adj2" fmla="val 50000"/>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fr-FR" sz="1500" kern="1200"/>
        </a:p>
      </dsp:txBody>
      <dsp:txXfrm>
        <a:off x="1741513" y="1921517"/>
        <a:ext cx="875480" cy="220965"/>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E7EE35-9975-4981-88F5-037A95BCBA71}" type="datetimeFigureOut">
              <a:rPr lang="fr-FR" smtClean="0"/>
              <a:t>16/01/2019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38F9F5-B029-4432-94D6-F001120B888F}" type="slidenum">
              <a:rPr lang="fr-FR" smtClean="0"/>
              <a:t>‹N°›</a:t>
            </a:fld>
            <a:endParaRPr lang="fr-FR"/>
          </a:p>
        </p:txBody>
      </p:sp>
    </p:spTree>
    <p:extLst>
      <p:ext uri="{BB962C8B-B14F-4D97-AF65-F5344CB8AC3E}">
        <p14:creationId xmlns:p14="http://schemas.microsoft.com/office/powerpoint/2010/main" val="2179788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txBox="1">
            <a:spLocks noGrp="1"/>
          </p:cNvSpPr>
          <p:nvPr>
            <p:ph type="body" idx="1"/>
          </p:nvPr>
        </p:nvSpPr>
        <p:spPr>
          <a:xfrm>
            <a:off x="685801" y="4343401"/>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2" name="Shape 14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3 Axes de travail émergent :</a:t>
            </a:r>
          </a:p>
          <a:p>
            <a:endParaRPr lang="fr-FR" dirty="0" smtClean="0"/>
          </a:p>
          <a:p>
            <a:r>
              <a:rPr lang="fr-FR" dirty="0" smtClean="0"/>
              <a:t>- Ergonomie de conception des documents </a:t>
            </a:r>
          </a:p>
          <a:p>
            <a:r>
              <a:rPr lang="fr-FR" dirty="0" smtClean="0"/>
              <a:t>- Consolidation médiation scientifique : apport scientifique avec une collaboratrice en psycho clinique CF labo de PSYCHO (TSA, DYS, TDAH) sur les troubles pour anticiper de façon légitime et crédible les situations en tant qu'enseignant (je me sens plus en confiance pour agir de telle out elle façon) -&gt; les fiches de contenu // objectif : REX pour illustrer de manière authentique et réaliste de situations dépassées</a:t>
            </a:r>
          </a:p>
          <a:p>
            <a:r>
              <a:rPr lang="fr-FR" dirty="0" smtClean="0"/>
              <a:t>- Valorisation de parcours étudiants au sein de l'UN (LMD), en écho avec les REX encapsulés des collègues dans la philosophie de Laval</a:t>
            </a:r>
          </a:p>
          <a:p>
            <a:endParaRPr lang="fr-FR" dirty="0" smtClean="0"/>
          </a:p>
          <a:p>
            <a:r>
              <a:rPr lang="fr-FR" dirty="0" smtClean="0"/>
              <a:t>Quid plus tard des questions liées à l'évaluation des apprentissages ?</a:t>
            </a:r>
            <a:endParaRPr lang="fr-FR" dirty="0"/>
          </a:p>
        </p:txBody>
      </p:sp>
    </p:spTree>
    <p:extLst>
      <p:ext uri="{BB962C8B-B14F-4D97-AF65-F5344CB8AC3E}">
        <p14:creationId xmlns:p14="http://schemas.microsoft.com/office/powerpoint/2010/main" val="3800360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0214A2A7-A1A6-493A-83A2-60CF364EB393}" type="datetimeFigureOut">
              <a:rPr lang="fr-FR" smtClean="0"/>
              <a:t>16/01/2019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5E3D245-6ED2-45A6-8697-2258B2B6A7CE}" type="slidenum">
              <a:rPr lang="fr-FR" smtClean="0"/>
              <a:t>‹N°›</a:t>
            </a:fld>
            <a:endParaRPr lang="fr-FR"/>
          </a:p>
        </p:txBody>
      </p:sp>
    </p:spTree>
    <p:extLst>
      <p:ext uri="{BB962C8B-B14F-4D97-AF65-F5344CB8AC3E}">
        <p14:creationId xmlns:p14="http://schemas.microsoft.com/office/powerpoint/2010/main" val="4093978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214A2A7-A1A6-493A-83A2-60CF364EB393}" type="datetimeFigureOut">
              <a:rPr lang="fr-FR" smtClean="0"/>
              <a:t>16/01/2019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5E3D245-6ED2-45A6-8697-2258B2B6A7CE}" type="slidenum">
              <a:rPr lang="fr-FR" smtClean="0"/>
              <a:t>‹N°›</a:t>
            </a:fld>
            <a:endParaRPr lang="fr-FR"/>
          </a:p>
        </p:txBody>
      </p:sp>
    </p:spTree>
    <p:extLst>
      <p:ext uri="{BB962C8B-B14F-4D97-AF65-F5344CB8AC3E}">
        <p14:creationId xmlns:p14="http://schemas.microsoft.com/office/powerpoint/2010/main" val="2183681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214A2A7-A1A6-493A-83A2-60CF364EB393}" type="datetimeFigureOut">
              <a:rPr lang="fr-FR" smtClean="0"/>
              <a:t>16/01/2019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5E3D245-6ED2-45A6-8697-2258B2B6A7CE}" type="slidenum">
              <a:rPr lang="fr-FR" smtClean="0"/>
              <a:t>‹N°›</a:t>
            </a:fld>
            <a:endParaRPr lang="fr-FR"/>
          </a:p>
        </p:txBody>
      </p:sp>
    </p:spTree>
    <p:extLst>
      <p:ext uri="{BB962C8B-B14F-4D97-AF65-F5344CB8AC3E}">
        <p14:creationId xmlns:p14="http://schemas.microsoft.com/office/powerpoint/2010/main" val="2163621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re du diaporama">
    <p:spTree>
      <p:nvGrpSpPr>
        <p:cNvPr id="1" name=""/>
        <p:cNvGrpSpPr/>
        <p:nvPr/>
      </p:nvGrpSpPr>
      <p:grpSpPr>
        <a:xfrm>
          <a:off x="0" y="0"/>
          <a:ext cx="0" cy="0"/>
          <a:chOff x="0" y="0"/>
          <a:chExt cx="0" cy="0"/>
        </a:xfrm>
      </p:grpSpPr>
      <p:pic>
        <p:nvPicPr>
          <p:cNvPr id="10" name="Image 5" descr="patern ppt.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userDrawn="1"/>
        </p:nvSpPr>
        <p:spPr bwMode="auto">
          <a:xfrm>
            <a:off x="0" y="5229225"/>
            <a:ext cx="9144000" cy="1628775"/>
          </a:xfrm>
          <a:prstGeom prst="rect">
            <a:avLst/>
          </a:prstGeom>
          <a:solidFill>
            <a:srgbClr val="003667"/>
          </a:solidFill>
          <a:ln>
            <a:noFill/>
          </a:ln>
          <a:extLst/>
        </p:spPr>
        <p:txBody>
          <a:bodyPr wrap="none" anchor="ct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charset="-128"/>
              </a:defRPr>
            </a:lvl9pPr>
          </a:lstStyle>
          <a:p>
            <a:pPr>
              <a:defRPr/>
            </a:pPr>
            <a:endParaRPr lang="fr-FR" altLang="fr-FR" smtClean="0">
              <a:solidFill>
                <a:prstClr val="black"/>
              </a:solidFill>
            </a:endParaRPr>
          </a:p>
        </p:txBody>
      </p:sp>
      <p:sp>
        <p:nvSpPr>
          <p:cNvPr id="4" name="Text Box 22"/>
          <p:cNvSpPr txBox="1">
            <a:spLocks noChangeArrowheads="1"/>
          </p:cNvSpPr>
          <p:nvPr userDrawn="1"/>
        </p:nvSpPr>
        <p:spPr bwMode="auto">
          <a:xfrm>
            <a:off x="2555875" y="4941888"/>
            <a:ext cx="3598863" cy="284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0000" tIns="0" rIns="90000" bIns="0"/>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ヒラギノ角ゴ Pro W3" charset="0"/>
                <a:cs typeface="ヒラギノ角ゴ Pro W3" charset="0"/>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ヒラギノ角ゴ Pro W3" charset="0"/>
                <a:cs typeface="ヒラギノ角ゴ Pro W3" charset="0"/>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ヒラギノ角ゴ Pro W3" charset="0"/>
                <a:cs typeface="ヒラギノ角ゴ Pro W3" charset="0"/>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ヒラギノ角ゴ Pro W3" charset="0"/>
                <a:cs typeface="ヒラギノ角ゴ Pro W3" charset="0"/>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ヒラギノ角ゴ Pro W3" charset="0"/>
                <a:cs typeface="ヒラギノ角ゴ Pro W3"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ヒラギノ角ゴ Pro W3" charset="0"/>
                <a:cs typeface="ヒラギノ角ゴ Pro W3"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ヒラギノ角ゴ Pro W3" charset="0"/>
                <a:cs typeface="ヒラギノ角ゴ Pro W3"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ヒラギノ角ゴ Pro W3" charset="0"/>
                <a:cs typeface="ヒラギノ角ゴ Pro W3"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ヒラギノ角ゴ Pro W3" charset="0"/>
                <a:cs typeface="ヒラギノ角ゴ Pro W3" charset="0"/>
              </a:defRPr>
            </a:lvl9pPr>
          </a:lstStyle>
          <a:p>
            <a:pPr eaLnBrk="0" hangingPunct="0">
              <a:buClr>
                <a:srgbClr val="000000"/>
              </a:buClr>
              <a:buSzPct val="100000"/>
              <a:buFont typeface="Times New Roman" charset="0"/>
              <a:buNone/>
              <a:defRPr/>
            </a:pPr>
            <a:r>
              <a:rPr lang="fr-FR" sz="1700" b="1" dirty="0" err="1" smtClean="0">
                <a:solidFill>
                  <a:srgbClr val="17375E"/>
                </a:solidFill>
                <a:latin typeface="Trebuchet MS" charset="0"/>
              </a:rPr>
              <a:t>www.univ-nantes.fr</a:t>
            </a:r>
            <a:endParaRPr lang="fr-FR" sz="1700" b="1" dirty="0" smtClean="0">
              <a:solidFill>
                <a:srgbClr val="17375E"/>
              </a:solidFill>
              <a:latin typeface="Trebuchet MS" charset="0"/>
            </a:endParaRPr>
          </a:p>
          <a:p>
            <a:pPr eaLnBrk="0" hangingPunct="0">
              <a:spcBef>
                <a:spcPts val="1063"/>
              </a:spcBef>
              <a:buClr>
                <a:srgbClr val="000000"/>
              </a:buClr>
              <a:buSzPct val="100000"/>
              <a:buFont typeface="Times New Roman" charset="0"/>
              <a:buNone/>
              <a:defRPr/>
            </a:pPr>
            <a:endParaRPr lang="fr-FR" sz="1700" b="1" dirty="0" smtClean="0">
              <a:solidFill>
                <a:srgbClr val="0D2343"/>
              </a:solidFill>
              <a:latin typeface="Trebuchet MS" charset="0"/>
            </a:endParaRPr>
          </a:p>
        </p:txBody>
      </p:sp>
      <p:sp>
        <p:nvSpPr>
          <p:cNvPr id="5" name="AutoShape 11"/>
          <p:cNvSpPr>
            <a:spLocks noChangeArrowheads="1"/>
          </p:cNvSpPr>
          <p:nvPr userDrawn="1"/>
        </p:nvSpPr>
        <p:spPr bwMode="auto">
          <a:xfrm>
            <a:off x="1933574" y="4938713"/>
            <a:ext cx="7210800" cy="288925"/>
          </a:xfrm>
          <a:prstGeom prst="flowChartProcess">
            <a:avLst/>
          </a:prstGeom>
          <a:solidFill>
            <a:srgbClr val="D0D700"/>
          </a:solidFill>
          <a:ln>
            <a:noFill/>
          </a:ln>
          <a:extLst/>
        </p:spPr>
        <p:txBody>
          <a:bodyPr wrap="none" anchor="ct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charset="-128"/>
              </a:defRPr>
            </a:lvl9pPr>
          </a:lstStyle>
          <a:p>
            <a:pPr>
              <a:defRPr/>
            </a:pPr>
            <a:endParaRPr lang="fr-FR" altLang="fr-FR" smtClean="0">
              <a:solidFill>
                <a:prstClr val="black"/>
              </a:solidFill>
            </a:endParaRPr>
          </a:p>
        </p:txBody>
      </p:sp>
      <p:sp>
        <p:nvSpPr>
          <p:cNvPr id="6" name="Text Box 13"/>
          <p:cNvSpPr txBox="1">
            <a:spLocks noChangeArrowheads="1"/>
          </p:cNvSpPr>
          <p:nvPr userDrawn="1"/>
        </p:nvSpPr>
        <p:spPr bwMode="auto">
          <a:xfrm>
            <a:off x="2411413" y="4897438"/>
            <a:ext cx="29527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eaLnBrk="0" hangingPunct="0">
              <a:spcBef>
                <a:spcPts val="700"/>
              </a:spcBef>
              <a:defRPr/>
            </a:pPr>
            <a:r>
              <a:rPr lang="fr-FR" sz="1600" b="1" dirty="0" smtClean="0">
                <a:solidFill>
                  <a:srgbClr val="003667"/>
                </a:solidFill>
                <a:latin typeface="Trebuchet MS" panose="020B0603020202020204" pitchFamily="34" charset="0"/>
                <a:cs typeface="Avenir Next Condensed Demi Bold"/>
              </a:rPr>
              <a:t>www.univ-nantes.fr</a:t>
            </a:r>
          </a:p>
        </p:txBody>
      </p:sp>
      <p:pic>
        <p:nvPicPr>
          <p:cNvPr id="7" name="Image 18" descr="logo un2011blanc_larg100.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76263" y="5238750"/>
            <a:ext cx="19431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14"/>
          <p:cNvSpPr>
            <a:spLocks noChangeArrowheads="1"/>
          </p:cNvSpPr>
          <p:nvPr userDrawn="1"/>
        </p:nvSpPr>
        <p:spPr bwMode="auto">
          <a:xfrm>
            <a:off x="1951558" y="1557338"/>
            <a:ext cx="6264275" cy="1873250"/>
          </a:xfrm>
          <a:prstGeom prst="rect">
            <a:avLst/>
          </a:prstGeom>
          <a:solidFill>
            <a:schemeClr val="bg1">
              <a:lumMod val="85000"/>
              <a:alpha val="59000"/>
            </a:schemeClr>
          </a:solidFill>
          <a:ln>
            <a:noFill/>
          </a:ln>
          <a:extLst/>
        </p:spPr>
        <p:txBody>
          <a:bodyPr wrap="none" anchor="ctr"/>
          <a:lstStyle>
            <a:lvl1pPr eaLnBrk="0" hangingPunct="0">
              <a:defRPr sz="2400">
                <a:solidFill>
                  <a:schemeClr val="tx1"/>
                </a:solidFill>
                <a:latin typeface="Arial" pitchFamily="34" charset="0"/>
                <a:ea typeface="ヒラギノ角ゴ Pro W3" charset="-128"/>
              </a:defRPr>
            </a:lvl1pPr>
            <a:lvl2pPr marL="742950" indent="-285750" eaLnBrk="0" hangingPunct="0">
              <a:defRPr sz="2400">
                <a:solidFill>
                  <a:schemeClr val="tx1"/>
                </a:solidFill>
                <a:latin typeface="Arial" pitchFamily="34" charset="0"/>
                <a:ea typeface="ヒラギノ角ゴ Pro W3" charset="-128"/>
              </a:defRPr>
            </a:lvl2pPr>
            <a:lvl3pPr marL="1143000" indent="-228600" eaLnBrk="0" hangingPunct="0">
              <a:defRPr sz="2400">
                <a:solidFill>
                  <a:schemeClr val="tx1"/>
                </a:solidFill>
                <a:latin typeface="Arial" pitchFamily="34" charset="0"/>
                <a:ea typeface="ヒラギノ角ゴ Pro W3" charset="-128"/>
              </a:defRPr>
            </a:lvl3pPr>
            <a:lvl4pPr marL="1600200" indent="-228600" eaLnBrk="0" hangingPunct="0">
              <a:defRPr sz="2400">
                <a:solidFill>
                  <a:schemeClr val="tx1"/>
                </a:solidFill>
                <a:latin typeface="Arial" pitchFamily="34" charset="0"/>
                <a:ea typeface="ヒラギノ角ゴ Pro W3" charset="-128"/>
              </a:defRPr>
            </a:lvl4pPr>
            <a:lvl5pPr marL="2057400" indent="-228600" eaLnBrk="0" hangingPunct="0">
              <a:defRPr sz="2400">
                <a:solidFill>
                  <a:schemeClr val="tx1"/>
                </a:solidFill>
                <a:latin typeface="Arial" pitchFamily="34" charset="0"/>
                <a:ea typeface="ヒラギノ角ゴ Pro W3"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charset="-128"/>
              </a:defRPr>
            </a:lvl9pPr>
          </a:lstStyle>
          <a:p>
            <a:pPr>
              <a:defRPr/>
            </a:pPr>
            <a:endParaRPr lang="fr-FR" altLang="fr-FR" smtClean="0">
              <a:solidFill>
                <a:prstClr val="black"/>
              </a:solidFill>
            </a:endParaRPr>
          </a:p>
        </p:txBody>
      </p:sp>
      <p:sp>
        <p:nvSpPr>
          <p:cNvPr id="15" name="Espace réservé du texte 9"/>
          <p:cNvSpPr>
            <a:spLocks noGrp="1"/>
          </p:cNvSpPr>
          <p:nvPr>
            <p:ph type="body" sz="quarter" idx="10" hasCustomPrompt="1"/>
          </p:nvPr>
        </p:nvSpPr>
        <p:spPr>
          <a:xfrm>
            <a:off x="2036862" y="1556792"/>
            <a:ext cx="6178971" cy="1853356"/>
          </a:xfrm>
        </p:spPr>
        <p:txBody>
          <a:bodyPr lIns="450000" rIns="450000" anchor="ctr" anchorCtr="0"/>
          <a:lstStyle>
            <a:lvl1pPr marL="0" indent="0" algn="l">
              <a:spcBef>
                <a:spcPts val="0"/>
              </a:spcBef>
              <a:buNone/>
              <a:defRPr sz="3200" baseline="0">
                <a:solidFill>
                  <a:schemeClr val="tx2"/>
                </a:solidFill>
                <a:latin typeface="Franklin Gothic Medium Cond" panose="020B0606030402020204" pitchFamily="34" charset="0"/>
              </a:defRPr>
            </a:lvl1pPr>
          </a:lstStyle>
          <a:p>
            <a:pPr lvl="0"/>
            <a:r>
              <a:rPr lang="fr-FR" dirty="0" smtClean="0"/>
              <a:t>TITRE DU DIAPORAMA CENTRÉ SUR LA HAUTEUR ET </a:t>
            </a:r>
            <a:r>
              <a:rPr lang="fr-FR" smtClean="0"/>
              <a:t>EN MAJUSCULES</a:t>
            </a:r>
            <a:endParaRPr lang="fr-FR" dirty="0" smtClean="0"/>
          </a:p>
        </p:txBody>
      </p:sp>
      <p:sp>
        <p:nvSpPr>
          <p:cNvPr id="24" name="Espace réservé du texte 9"/>
          <p:cNvSpPr>
            <a:spLocks noGrp="1"/>
          </p:cNvSpPr>
          <p:nvPr>
            <p:ph type="body" sz="quarter" idx="11" hasCustomPrompt="1"/>
          </p:nvPr>
        </p:nvSpPr>
        <p:spPr>
          <a:xfrm>
            <a:off x="6228184" y="3861048"/>
            <a:ext cx="2448272" cy="432048"/>
          </a:xfrm>
        </p:spPr>
        <p:txBody>
          <a:bodyPr lIns="450000" rIns="450000" anchor="ctr" anchorCtr="0"/>
          <a:lstStyle>
            <a:lvl1pPr marL="0" indent="0" algn="r">
              <a:spcBef>
                <a:spcPts val="0"/>
              </a:spcBef>
              <a:buNone/>
              <a:defRPr sz="1800" b="0" baseline="0">
                <a:solidFill>
                  <a:srgbClr val="003667"/>
                </a:solidFill>
                <a:latin typeface="Trebuchet MS" panose="020B0603020202020204" pitchFamily="34" charset="0"/>
              </a:defRPr>
            </a:lvl1pPr>
          </a:lstStyle>
          <a:p>
            <a:pPr lvl="0"/>
            <a:r>
              <a:rPr lang="fr-FR" dirty="0" smtClean="0">
                <a:latin typeface="Trebuchet MS" panose="020B0603020202020204" pitchFamily="34" charset="0"/>
              </a:rPr>
              <a:t>Date</a:t>
            </a:r>
            <a:endParaRPr lang="fr-FR" dirty="0" smtClean="0"/>
          </a:p>
        </p:txBody>
      </p:sp>
    </p:spTree>
    <p:extLst>
      <p:ext uri="{BB962C8B-B14F-4D97-AF65-F5344CB8AC3E}">
        <p14:creationId xmlns:p14="http://schemas.microsoft.com/office/powerpoint/2010/main" val="2662303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exte simple">
    <p:spTree>
      <p:nvGrpSpPr>
        <p:cNvPr id="1" name=""/>
        <p:cNvGrpSpPr/>
        <p:nvPr/>
      </p:nvGrpSpPr>
      <p:grpSpPr>
        <a:xfrm>
          <a:off x="0" y="0"/>
          <a:ext cx="0" cy="0"/>
          <a:chOff x="0" y="0"/>
          <a:chExt cx="0" cy="0"/>
        </a:xfrm>
      </p:grpSpPr>
      <p:cxnSp>
        <p:nvCxnSpPr>
          <p:cNvPr id="2" name="Connecteur droit 1"/>
          <p:cNvCxnSpPr/>
          <p:nvPr userDrawn="1"/>
        </p:nvCxnSpPr>
        <p:spPr>
          <a:xfrm>
            <a:off x="179388" y="6308725"/>
            <a:ext cx="8783637" cy="0"/>
          </a:xfrm>
          <a:prstGeom prst="line">
            <a:avLst/>
          </a:prstGeom>
          <a:ln w="6350" cmpd="sng">
            <a:solidFill>
              <a:srgbClr val="004080"/>
            </a:solidFill>
          </a:ln>
          <a:effectLst/>
        </p:spPr>
        <p:style>
          <a:lnRef idx="2">
            <a:schemeClr val="accent1"/>
          </a:lnRef>
          <a:fillRef idx="0">
            <a:schemeClr val="accent1"/>
          </a:fillRef>
          <a:effectRef idx="1">
            <a:schemeClr val="accent1"/>
          </a:effectRef>
          <a:fontRef idx="minor">
            <a:schemeClr val="tx1"/>
          </a:fontRef>
        </p:style>
      </p:cxnSp>
      <p:cxnSp>
        <p:nvCxnSpPr>
          <p:cNvPr id="5" name="Connecteur droit 4"/>
          <p:cNvCxnSpPr/>
          <p:nvPr userDrawn="1"/>
        </p:nvCxnSpPr>
        <p:spPr>
          <a:xfrm>
            <a:off x="0" y="908720"/>
            <a:ext cx="5724128" cy="0"/>
          </a:xfrm>
          <a:prstGeom prst="line">
            <a:avLst/>
          </a:prstGeom>
          <a:ln w="25400">
            <a:solidFill>
              <a:srgbClr val="D0D700"/>
            </a:solidFill>
          </a:ln>
          <a:effectLst/>
        </p:spPr>
        <p:style>
          <a:lnRef idx="2">
            <a:schemeClr val="accent1"/>
          </a:lnRef>
          <a:fillRef idx="0">
            <a:schemeClr val="accent1"/>
          </a:fillRef>
          <a:effectRef idx="1">
            <a:schemeClr val="accent1"/>
          </a:effectRef>
          <a:fontRef idx="minor">
            <a:schemeClr val="tx1"/>
          </a:fontRef>
        </p:style>
      </p:cxnSp>
      <p:pic>
        <p:nvPicPr>
          <p:cNvPr id="3" name="Image 7" descr="Logo-UN2011bleu-larg100.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245475" y="6345238"/>
            <a:ext cx="719138"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userDrawn="1"/>
        </p:nvSpPr>
        <p:spPr>
          <a:xfrm>
            <a:off x="75973" y="6400797"/>
            <a:ext cx="864220" cy="276999"/>
          </a:xfrm>
          <a:prstGeom prst="rect">
            <a:avLst/>
          </a:prstGeom>
          <a:noFill/>
        </p:spPr>
        <p:txBody>
          <a:bodyPr wrap="square" rtlCol="0">
            <a:spAutoFit/>
          </a:bodyPr>
          <a:lstStyle/>
          <a:p>
            <a:fld id="{84F77ABF-56C8-4756-B851-E52D4061CEF5}" type="slidenum">
              <a:rPr lang="fr-FR" sz="1200" b="1" smtClean="0">
                <a:solidFill>
                  <a:srgbClr val="003667"/>
                </a:solidFill>
                <a:latin typeface="Trebuchet MS" panose="020B0603020202020204" pitchFamily="34" charset="0"/>
              </a:rPr>
              <a:t>‹N°›</a:t>
            </a:fld>
            <a:endParaRPr lang="fr-FR" sz="1200" b="1" dirty="0">
              <a:solidFill>
                <a:srgbClr val="003667"/>
              </a:solidFill>
              <a:latin typeface="Trebuchet MS" panose="020B0603020202020204" pitchFamily="34" charset="0"/>
            </a:endParaRPr>
          </a:p>
        </p:txBody>
      </p:sp>
      <p:sp>
        <p:nvSpPr>
          <p:cNvPr id="10" name="Espace réservé du texte 11"/>
          <p:cNvSpPr>
            <a:spLocks noGrp="1"/>
          </p:cNvSpPr>
          <p:nvPr>
            <p:ph type="body" sz="quarter" idx="11"/>
          </p:nvPr>
        </p:nvSpPr>
        <p:spPr>
          <a:xfrm>
            <a:off x="168722" y="0"/>
            <a:ext cx="8048712" cy="908720"/>
          </a:xfrm>
        </p:spPr>
        <p:txBody>
          <a:bodyPr wrap="square" anchor="ctr" anchorCtr="0">
            <a:noAutofit/>
          </a:bodyPr>
          <a:lstStyle>
            <a:lvl1pPr marL="0" indent="0">
              <a:spcBef>
                <a:spcPts val="0"/>
              </a:spcBef>
              <a:buNone/>
              <a:defRPr sz="2800">
                <a:solidFill>
                  <a:srgbClr val="003667"/>
                </a:solidFill>
                <a:latin typeface="Trebuchet MS" panose="020B0603020202020204" pitchFamily="34" charset="0"/>
              </a:defRPr>
            </a:lvl1pPr>
          </a:lstStyle>
          <a:p>
            <a:pPr lvl="0"/>
            <a:r>
              <a:rPr lang="fr-FR" dirty="0" smtClean="0"/>
              <a:t>Modifiez les styles du texte du masque</a:t>
            </a:r>
          </a:p>
        </p:txBody>
      </p:sp>
      <p:sp>
        <p:nvSpPr>
          <p:cNvPr id="8" name="Espace réservé du texte 10"/>
          <p:cNvSpPr>
            <a:spLocks noGrp="1"/>
          </p:cNvSpPr>
          <p:nvPr>
            <p:ph type="body" sz="quarter" idx="12" hasCustomPrompt="1"/>
          </p:nvPr>
        </p:nvSpPr>
        <p:spPr>
          <a:xfrm>
            <a:off x="611560" y="1412776"/>
            <a:ext cx="7632848" cy="4535488"/>
          </a:xfrm>
        </p:spPr>
        <p:txBody>
          <a:bodyPr/>
          <a:lstStyle>
            <a:lvl1pPr marL="342900" indent="-342900">
              <a:spcBef>
                <a:spcPts val="1600"/>
              </a:spcBef>
              <a:buClr>
                <a:srgbClr val="D0D700"/>
              </a:buClr>
              <a:buFont typeface="Trebuchet MS" panose="020B0603020202020204" pitchFamily="34" charset="0"/>
              <a:buChar char="●"/>
              <a:defRPr sz="2000">
                <a:latin typeface="Trebuchet MS" panose="020B0603020202020204" pitchFamily="34" charset="0"/>
              </a:defRPr>
            </a:lvl1pPr>
            <a:lvl2pPr marL="742950" indent="-285750">
              <a:spcBef>
                <a:spcPts val="800"/>
              </a:spcBef>
              <a:buClr>
                <a:schemeClr val="tx1">
                  <a:lumMod val="50000"/>
                  <a:lumOff val="50000"/>
                </a:schemeClr>
              </a:buClr>
              <a:buFont typeface="Lucida Grande"/>
              <a:buChar char="-"/>
              <a:defRPr sz="1800">
                <a:latin typeface="Trebuchet MS" panose="020B0603020202020204" pitchFamily="34" charset="0"/>
              </a:defRPr>
            </a:lvl2pPr>
            <a:lvl3pPr marL="1143000" indent="-228600">
              <a:spcBef>
                <a:spcPts val="600"/>
              </a:spcBef>
              <a:buClr>
                <a:schemeClr val="tx1">
                  <a:lumMod val="50000"/>
                  <a:lumOff val="50000"/>
                </a:schemeClr>
              </a:buClr>
              <a:buFont typeface="Courier New"/>
              <a:buChar char="o"/>
              <a:defRPr sz="1600"/>
            </a:lvl3pPr>
            <a:lvl4pPr marL="1600200" indent="-228600">
              <a:spcBef>
                <a:spcPts val="400"/>
              </a:spcBef>
              <a:buClr>
                <a:schemeClr val="tx1">
                  <a:lumMod val="50000"/>
                  <a:lumOff val="50000"/>
                </a:schemeClr>
              </a:buClr>
              <a:buFont typeface="Lucida Grande"/>
              <a:buChar char="-"/>
              <a:defRPr sz="1400">
                <a:latin typeface="Trebuchet MS" panose="020B0603020202020204" pitchFamily="34" charset="0"/>
              </a:defRPr>
            </a:lvl4pPr>
            <a:lvl5pPr marL="2057400" indent="-228600">
              <a:spcBef>
                <a:spcPts val="300"/>
              </a:spcBef>
              <a:buClr>
                <a:schemeClr val="tx1">
                  <a:lumMod val="50000"/>
                  <a:lumOff val="50000"/>
                </a:schemeClr>
              </a:buClr>
              <a:buFont typeface="Trebuchet MS" panose="020B0603020202020204" pitchFamily="34" charset="0"/>
              <a:buChar char="—"/>
              <a:defRPr sz="1000">
                <a:latin typeface="Trebuchet MS" panose="020B0603020202020204" pitchFamily="34" charset="0"/>
              </a:defRPr>
            </a:lvl5pPr>
          </a:lstStyle>
          <a:p>
            <a:pPr lvl="0"/>
            <a:r>
              <a:rPr lang="fr-FR" dirty="0" smtClean="0"/>
              <a:t>Titre niveau 1</a:t>
            </a:r>
          </a:p>
          <a:p>
            <a:pPr lvl="1"/>
            <a:r>
              <a:rPr lang="fr-FR" dirty="0" smtClean="0"/>
              <a:t>Titre niveau 2</a:t>
            </a:r>
          </a:p>
          <a:p>
            <a:pPr lvl="2"/>
            <a:r>
              <a:rPr lang="fr-FR" dirty="0" smtClean="0"/>
              <a:t>Titre niveau 3</a:t>
            </a:r>
          </a:p>
          <a:p>
            <a:pPr lvl="3"/>
            <a:r>
              <a:rPr lang="fr-FR" dirty="0" smtClean="0"/>
              <a:t>Titre niveau 4</a:t>
            </a:r>
          </a:p>
        </p:txBody>
      </p:sp>
    </p:spTree>
    <p:extLst>
      <p:ext uri="{BB962C8B-B14F-4D97-AF65-F5344CB8AC3E}">
        <p14:creationId xmlns:p14="http://schemas.microsoft.com/office/powerpoint/2010/main" val="215021374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214A2A7-A1A6-493A-83A2-60CF364EB393}" type="datetimeFigureOut">
              <a:rPr lang="fr-FR" smtClean="0"/>
              <a:t>16/01/2019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5E3D245-6ED2-45A6-8697-2258B2B6A7CE}" type="slidenum">
              <a:rPr lang="fr-FR" smtClean="0"/>
              <a:t>‹N°›</a:t>
            </a:fld>
            <a:endParaRPr lang="fr-FR"/>
          </a:p>
        </p:txBody>
      </p:sp>
    </p:spTree>
    <p:extLst>
      <p:ext uri="{BB962C8B-B14F-4D97-AF65-F5344CB8AC3E}">
        <p14:creationId xmlns:p14="http://schemas.microsoft.com/office/powerpoint/2010/main" val="815704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214A2A7-A1A6-493A-83A2-60CF364EB393}" type="datetimeFigureOut">
              <a:rPr lang="fr-FR" smtClean="0"/>
              <a:t>16/01/2019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5E3D245-6ED2-45A6-8697-2258B2B6A7CE}" type="slidenum">
              <a:rPr lang="fr-FR" smtClean="0"/>
              <a:t>‹N°›</a:t>
            </a:fld>
            <a:endParaRPr lang="fr-FR"/>
          </a:p>
        </p:txBody>
      </p:sp>
    </p:spTree>
    <p:extLst>
      <p:ext uri="{BB962C8B-B14F-4D97-AF65-F5344CB8AC3E}">
        <p14:creationId xmlns:p14="http://schemas.microsoft.com/office/powerpoint/2010/main" val="755045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214A2A7-A1A6-493A-83A2-60CF364EB393}" type="datetimeFigureOut">
              <a:rPr lang="fr-FR" smtClean="0"/>
              <a:t>16/01/2019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5E3D245-6ED2-45A6-8697-2258B2B6A7CE}" type="slidenum">
              <a:rPr lang="fr-FR" smtClean="0"/>
              <a:t>‹N°›</a:t>
            </a:fld>
            <a:endParaRPr lang="fr-FR"/>
          </a:p>
        </p:txBody>
      </p:sp>
    </p:spTree>
    <p:extLst>
      <p:ext uri="{BB962C8B-B14F-4D97-AF65-F5344CB8AC3E}">
        <p14:creationId xmlns:p14="http://schemas.microsoft.com/office/powerpoint/2010/main" val="374667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214A2A7-A1A6-493A-83A2-60CF364EB393}" type="datetimeFigureOut">
              <a:rPr lang="fr-FR" smtClean="0"/>
              <a:t>16/01/2019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5E3D245-6ED2-45A6-8697-2258B2B6A7CE}" type="slidenum">
              <a:rPr lang="fr-FR" smtClean="0"/>
              <a:t>‹N°›</a:t>
            </a:fld>
            <a:endParaRPr lang="fr-FR"/>
          </a:p>
        </p:txBody>
      </p:sp>
    </p:spTree>
    <p:extLst>
      <p:ext uri="{BB962C8B-B14F-4D97-AF65-F5344CB8AC3E}">
        <p14:creationId xmlns:p14="http://schemas.microsoft.com/office/powerpoint/2010/main" val="102205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214A2A7-A1A6-493A-83A2-60CF364EB393}" type="datetimeFigureOut">
              <a:rPr lang="fr-FR" smtClean="0"/>
              <a:t>16/01/2019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5E3D245-6ED2-45A6-8697-2258B2B6A7CE}" type="slidenum">
              <a:rPr lang="fr-FR" smtClean="0"/>
              <a:t>‹N°›</a:t>
            </a:fld>
            <a:endParaRPr lang="fr-FR"/>
          </a:p>
        </p:txBody>
      </p:sp>
    </p:spTree>
    <p:extLst>
      <p:ext uri="{BB962C8B-B14F-4D97-AF65-F5344CB8AC3E}">
        <p14:creationId xmlns:p14="http://schemas.microsoft.com/office/powerpoint/2010/main" val="3329598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214A2A7-A1A6-493A-83A2-60CF364EB393}" type="datetimeFigureOut">
              <a:rPr lang="fr-FR" smtClean="0"/>
              <a:t>16/01/2019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5E3D245-6ED2-45A6-8697-2258B2B6A7CE}" type="slidenum">
              <a:rPr lang="fr-FR" smtClean="0"/>
              <a:t>‹N°›</a:t>
            </a:fld>
            <a:endParaRPr lang="fr-FR"/>
          </a:p>
        </p:txBody>
      </p:sp>
    </p:spTree>
    <p:extLst>
      <p:ext uri="{BB962C8B-B14F-4D97-AF65-F5344CB8AC3E}">
        <p14:creationId xmlns:p14="http://schemas.microsoft.com/office/powerpoint/2010/main" val="334173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214A2A7-A1A6-493A-83A2-60CF364EB393}" type="datetimeFigureOut">
              <a:rPr lang="fr-FR" smtClean="0"/>
              <a:t>16/01/2019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5E3D245-6ED2-45A6-8697-2258B2B6A7CE}" type="slidenum">
              <a:rPr lang="fr-FR" smtClean="0"/>
              <a:t>‹N°›</a:t>
            </a:fld>
            <a:endParaRPr lang="fr-FR"/>
          </a:p>
        </p:txBody>
      </p:sp>
    </p:spTree>
    <p:extLst>
      <p:ext uri="{BB962C8B-B14F-4D97-AF65-F5344CB8AC3E}">
        <p14:creationId xmlns:p14="http://schemas.microsoft.com/office/powerpoint/2010/main" val="4184282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214A2A7-A1A6-493A-83A2-60CF364EB393}" type="datetimeFigureOut">
              <a:rPr lang="fr-FR" smtClean="0"/>
              <a:t>16/01/2019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5E3D245-6ED2-45A6-8697-2258B2B6A7CE}" type="slidenum">
              <a:rPr lang="fr-FR" smtClean="0"/>
              <a:t>‹N°›</a:t>
            </a:fld>
            <a:endParaRPr lang="fr-FR"/>
          </a:p>
        </p:txBody>
      </p:sp>
    </p:spTree>
    <p:extLst>
      <p:ext uri="{BB962C8B-B14F-4D97-AF65-F5344CB8AC3E}">
        <p14:creationId xmlns:p14="http://schemas.microsoft.com/office/powerpoint/2010/main" val="2362013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14A2A7-A1A6-493A-83A2-60CF364EB393}" type="datetimeFigureOut">
              <a:rPr lang="fr-FR" smtClean="0"/>
              <a:t>16/01/2019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E3D245-6ED2-45A6-8697-2258B2B6A7CE}" type="slidenum">
              <a:rPr lang="fr-FR" smtClean="0"/>
              <a:t>‹N°›</a:t>
            </a:fld>
            <a:endParaRPr lang="fr-FR"/>
          </a:p>
        </p:txBody>
      </p:sp>
    </p:spTree>
    <p:extLst>
      <p:ext uri="{BB962C8B-B14F-4D97-AF65-F5344CB8AC3E}">
        <p14:creationId xmlns:p14="http://schemas.microsoft.com/office/powerpoint/2010/main" val="3069019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5" name="Shape 145"/>
          <p:cNvSpPr txBox="1">
            <a:spLocks noGrp="1"/>
          </p:cNvSpPr>
          <p:nvPr>
            <p:ph type="body" sz="quarter" idx="10"/>
          </p:nvPr>
        </p:nvSpPr>
        <p:spPr>
          <a:xfrm>
            <a:off x="1988218" y="1916832"/>
            <a:ext cx="6178971" cy="1853356"/>
          </a:xfrm>
          <a:prstGeom prst="rect">
            <a:avLst/>
          </a:prstGeom>
          <a:noFill/>
          <a:ln>
            <a:noFill/>
          </a:ln>
        </p:spPr>
        <p:txBody>
          <a:bodyPr spcFirstLastPara="1" wrap="square" lIns="91425" tIns="45700" rIns="91425" bIns="45700" anchor="t" anchorCtr="0">
            <a:noAutofit/>
          </a:bodyPr>
          <a:lstStyle/>
          <a:p>
            <a:pPr lvl="0" algn="ctr">
              <a:spcAft>
                <a:spcPts val="0"/>
              </a:spcAft>
              <a:buClr>
                <a:schemeClr val="dk1"/>
              </a:buClr>
              <a:buSzPts val="1400"/>
            </a:pPr>
            <a:r>
              <a:rPr lang="fr-FR" sz="2800" cap="all" dirty="0"/>
              <a:t>Vers une pédagogie inclusive et une conception universelle des apprentissages à l’UN</a:t>
            </a:r>
            <a:endParaRPr sz="2000" dirty="0"/>
          </a:p>
        </p:txBody>
      </p:sp>
      <p:sp>
        <p:nvSpPr>
          <p:cNvPr id="2" name="Espace réservé du texte 1"/>
          <p:cNvSpPr>
            <a:spLocks noGrp="1"/>
          </p:cNvSpPr>
          <p:nvPr>
            <p:ph type="body" sz="quarter" idx="11"/>
          </p:nvPr>
        </p:nvSpPr>
        <p:spPr>
          <a:xfrm>
            <a:off x="5508104" y="3861048"/>
            <a:ext cx="3168352" cy="432048"/>
          </a:xfrm>
        </p:spPr>
        <p:txBody>
          <a:bodyPr/>
          <a:lstStyle/>
          <a:p>
            <a:r>
              <a:rPr lang="fr-FR" dirty="0" smtClean="0"/>
              <a:t>21 décembre 2018</a:t>
            </a:r>
            <a:endParaRPr lang="fr-FR" dirty="0"/>
          </a:p>
        </p:txBody>
      </p:sp>
      <p:pic>
        <p:nvPicPr>
          <p:cNvPr id="147" name="Shape 147"/>
          <p:cNvPicPr preferRelativeResize="0"/>
          <p:nvPr/>
        </p:nvPicPr>
        <p:blipFill rotWithShape="1">
          <a:blip r:embed="rId3">
            <a:alphaModFix/>
          </a:blip>
          <a:srcRect/>
          <a:stretch/>
        </p:blipFill>
        <p:spPr>
          <a:xfrm>
            <a:off x="179388" y="333375"/>
            <a:ext cx="1944687" cy="893763"/>
          </a:xfrm>
          <a:prstGeom prst="rect">
            <a:avLst/>
          </a:prstGeom>
          <a:noFill/>
          <a:ln>
            <a:noFill/>
          </a:ln>
        </p:spPr>
      </p:pic>
      <p:pic>
        <p:nvPicPr>
          <p:cNvPr id="148" name="Shape 148"/>
          <p:cNvPicPr preferRelativeResize="0"/>
          <p:nvPr/>
        </p:nvPicPr>
        <p:blipFill rotWithShape="1">
          <a:blip r:embed="rId4">
            <a:alphaModFix/>
          </a:blip>
          <a:srcRect/>
          <a:stretch/>
        </p:blipFill>
        <p:spPr>
          <a:xfrm>
            <a:off x="7535863" y="207963"/>
            <a:ext cx="1223962" cy="950912"/>
          </a:xfrm>
          <a:prstGeom prst="rect">
            <a:avLst/>
          </a:prstGeom>
          <a:noFill/>
          <a:ln>
            <a:noFill/>
          </a:ln>
        </p:spPr>
      </p:pic>
      <p:sp>
        <p:nvSpPr>
          <p:cNvPr id="3" name="AutoShape 2" descr="Résultat de recherche d'images pour &quot;haute ecole libre de bruxelles&quot;"/>
          <p:cNvSpPr>
            <a:spLocks noChangeAspect="1" noChangeArrowheads="1"/>
          </p:cNvSpPr>
          <p:nvPr/>
        </p:nvSpPr>
        <p:spPr bwMode="auto">
          <a:xfrm>
            <a:off x="155575" y="-776288"/>
            <a:ext cx="1619250" cy="1619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Shape 213"/>
          <p:cNvSpPr txBox="1"/>
          <p:nvPr/>
        </p:nvSpPr>
        <p:spPr>
          <a:xfrm>
            <a:off x="4890828" y="5263432"/>
            <a:ext cx="3503464" cy="253800"/>
          </a:xfrm>
          <a:prstGeom prst="rect">
            <a:avLst/>
          </a:prstGeom>
          <a:noFill/>
          <a:ln>
            <a:noFill/>
          </a:ln>
        </p:spPr>
        <p:txBody>
          <a:bodyPr spcFirstLastPara="1" wrap="square" lIns="91425" tIns="45700" rIns="91425" bIns="45700" anchor="t" anchorCtr="0">
            <a:noAutofit/>
          </a:bodyPr>
          <a:lstStyle/>
          <a:p>
            <a:pPr lvl="0" algn="r">
              <a:spcBef>
                <a:spcPts val="0"/>
              </a:spcBef>
              <a:spcAft>
                <a:spcPts val="0"/>
              </a:spcAft>
            </a:pPr>
            <a:r>
              <a:rPr lang="fr-FR" sz="1200" b="1" dirty="0">
                <a:solidFill>
                  <a:schemeClr val="bg1"/>
                </a:solidFill>
              </a:rPr>
              <a:t>COPIL Plénier Schéma Directeur du Handicap</a:t>
            </a:r>
            <a:endParaRPr sz="1600" b="1" dirty="0">
              <a:solidFill>
                <a:schemeClr val="bg1"/>
              </a:solidFill>
              <a:latin typeface="Trebuchet MS"/>
              <a:ea typeface="Trebuchet MS"/>
              <a:cs typeface="Trebuchet MS"/>
              <a:sym typeface="Trebuchet MS"/>
            </a:endParaRPr>
          </a:p>
        </p:txBody>
      </p:sp>
    </p:spTree>
    <p:extLst>
      <p:ext uri="{BB962C8B-B14F-4D97-AF65-F5344CB8AC3E}">
        <p14:creationId xmlns:p14="http://schemas.microsoft.com/office/powerpoint/2010/main" val="1352989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p:txBody>
          <a:bodyPr/>
          <a:lstStyle/>
          <a:p>
            <a:r>
              <a:rPr lang="fr-FR" dirty="0" smtClean="0"/>
              <a:t>Consolidation et développement en 2018-19</a:t>
            </a:r>
            <a:endParaRPr lang="fr-FR" dirty="0"/>
          </a:p>
        </p:txBody>
      </p:sp>
      <p:sp>
        <p:nvSpPr>
          <p:cNvPr id="3" name="Espace réservé du texte 2"/>
          <p:cNvSpPr>
            <a:spLocks noGrp="1"/>
          </p:cNvSpPr>
          <p:nvPr>
            <p:ph type="body" sz="quarter" idx="12"/>
          </p:nvPr>
        </p:nvSpPr>
        <p:spPr>
          <a:xfrm>
            <a:off x="611560" y="1196752"/>
            <a:ext cx="7632848" cy="4535488"/>
          </a:xfrm>
        </p:spPr>
        <p:txBody>
          <a:bodyPr/>
          <a:lstStyle/>
          <a:p>
            <a:pPr algn="just"/>
            <a:r>
              <a:rPr lang="fr-FR" sz="2800" dirty="0" smtClean="0"/>
              <a:t>Quelques résultats attendus</a:t>
            </a:r>
          </a:p>
          <a:p>
            <a:pPr lvl="1" algn="just"/>
            <a:r>
              <a:rPr lang="fr-FR" sz="2000" dirty="0"/>
              <a:t>Des ressources </a:t>
            </a:r>
            <a:r>
              <a:rPr lang="fr-FR" sz="2000" dirty="0" smtClean="0"/>
              <a:t>pour agir à </a:t>
            </a:r>
            <a:r>
              <a:rPr lang="fr-FR" sz="2000" dirty="0"/>
              <a:t>destination des enseignants </a:t>
            </a:r>
          </a:p>
          <a:p>
            <a:pPr lvl="1" algn="just"/>
            <a:r>
              <a:rPr lang="fr-FR" sz="2000" dirty="0"/>
              <a:t>Des actions de sensibilisation : animation d’ateliers, de conférences et de communauté de pratique</a:t>
            </a:r>
          </a:p>
          <a:p>
            <a:pPr lvl="1" algn="just"/>
            <a:r>
              <a:rPr lang="fr-FR" sz="2000" dirty="0"/>
              <a:t>La création d’un réseau interne de </a:t>
            </a:r>
            <a:r>
              <a:rPr lang="fr-FR" sz="2000" dirty="0" err="1"/>
              <a:t>connecteurs.trices</a:t>
            </a:r>
            <a:r>
              <a:rPr lang="fr-FR" sz="2000" dirty="0"/>
              <a:t> </a:t>
            </a:r>
          </a:p>
          <a:p>
            <a:pPr lvl="1" algn="just"/>
            <a:r>
              <a:rPr lang="fr-FR" sz="2000" dirty="0"/>
              <a:t>Un projet-expérimental “vers une approche inclusive de l’enseignement à l’université de Nantes” : expérimentation, évaluation, essaimage</a:t>
            </a:r>
          </a:p>
          <a:p>
            <a:pPr lvl="1" algn="just"/>
            <a:r>
              <a:rPr lang="fr-FR" sz="2000" dirty="0" smtClean="0"/>
              <a:t>La </a:t>
            </a:r>
            <a:r>
              <a:rPr lang="fr-FR" sz="2000" dirty="0"/>
              <a:t>pérennisation des partenariats avec les collaborateurs externes</a:t>
            </a:r>
          </a:p>
          <a:p>
            <a:pPr lvl="1" algn="just"/>
            <a:endParaRPr lang="fr-FR" sz="2000" dirty="0"/>
          </a:p>
        </p:txBody>
      </p:sp>
      <p:sp>
        <p:nvSpPr>
          <p:cNvPr id="4" name="Shape 213"/>
          <p:cNvSpPr txBox="1"/>
          <p:nvPr/>
        </p:nvSpPr>
        <p:spPr>
          <a:xfrm>
            <a:off x="179392" y="6513513"/>
            <a:ext cx="2927400" cy="253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r-FR" sz="1050" dirty="0" smtClean="0">
                <a:solidFill>
                  <a:schemeClr val="dk1"/>
                </a:solidFill>
                <a:latin typeface="Trebuchet MS"/>
                <a:ea typeface="Trebuchet MS"/>
                <a:cs typeface="Trebuchet MS"/>
                <a:sym typeface="Trebuchet MS"/>
              </a:rPr>
              <a:t>UN – SDH - Access - 20181221</a:t>
            </a:r>
            <a:endParaRPr sz="1200" dirty="0">
              <a:solidFill>
                <a:schemeClr val="dk1"/>
              </a:solidFill>
              <a:latin typeface="Trebuchet MS"/>
              <a:ea typeface="Trebuchet MS"/>
              <a:cs typeface="Trebuchet MS"/>
              <a:sym typeface="Trebuchet MS"/>
            </a:endParaRPr>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58091" y="188640"/>
            <a:ext cx="737636" cy="627883"/>
          </a:xfrm>
          <a:prstGeom prst="rect">
            <a:avLst/>
          </a:prstGeom>
        </p:spPr>
      </p:pic>
    </p:spTree>
    <p:extLst>
      <p:ext uri="{BB962C8B-B14F-4D97-AF65-F5344CB8AC3E}">
        <p14:creationId xmlns:p14="http://schemas.microsoft.com/office/powerpoint/2010/main" val="3004920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p:txBody>
          <a:bodyPr/>
          <a:lstStyle/>
          <a:p>
            <a:r>
              <a:rPr lang="fr-FR" dirty="0" smtClean="0"/>
              <a:t>Des collaborateurs, des projections</a:t>
            </a:r>
            <a:endParaRPr lang="fr-FR" dirty="0"/>
          </a:p>
        </p:txBody>
      </p:sp>
      <p:sp>
        <p:nvSpPr>
          <p:cNvPr id="4" name="Shape 213"/>
          <p:cNvSpPr txBox="1"/>
          <p:nvPr/>
        </p:nvSpPr>
        <p:spPr>
          <a:xfrm>
            <a:off x="179392" y="6513513"/>
            <a:ext cx="2927400" cy="253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r-FR" sz="1050" dirty="0" smtClean="0">
                <a:solidFill>
                  <a:schemeClr val="dk1"/>
                </a:solidFill>
                <a:latin typeface="Trebuchet MS"/>
                <a:ea typeface="Trebuchet MS"/>
                <a:cs typeface="Trebuchet MS"/>
                <a:sym typeface="Trebuchet MS"/>
              </a:rPr>
              <a:t>UN – SDH - Access - 20181221</a:t>
            </a:r>
            <a:endParaRPr sz="1200" dirty="0">
              <a:solidFill>
                <a:schemeClr val="dk1"/>
              </a:solidFill>
              <a:latin typeface="Trebuchet MS"/>
              <a:ea typeface="Trebuchet MS"/>
              <a:cs typeface="Trebuchet MS"/>
              <a:sym typeface="Trebuchet MS"/>
            </a:endParaRPr>
          </a:p>
        </p:txBody>
      </p:sp>
      <p:graphicFrame>
        <p:nvGraphicFramePr>
          <p:cNvPr id="5" name="Diagramme 4"/>
          <p:cNvGraphicFramePr/>
          <p:nvPr>
            <p:extLst>
              <p:ext uri="{D42A27DB-BD31-4B8C-83A1-F6EECF244321}">
                <p14:modId xmlns:p14="http://schemas.microsoft.com/office/powerpoint/2010/main" val="1036715337"/>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258091" y="188640"/>
            <a:ext cx="737636" cy="627883"/>
          </a:xfrm>
          <a:prstGeom prst="rect">
            <a:avLst/>
          </a:prstGeom>
        </p:spPr>
      </p:pic>
    </p:spTree>
    <p:extLst>
      <p:ext uri="{BB962C8B-B14F-4D97-AF65-F5344CB8AC3E}">
        <p14:creationId xmlns:p14="http://schemas.microsoft.com/office/powerpoint/2010/main" val="3872455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p:txBody>
          <a:bodyPr/>
          <a:lstStyle/>
          <a:p>
            <a:r>
              <a:rPr lang="fr-FR" dirty="0" smtClean="0"/>
              <a:t>Consolidation et développement en 2018-19 </a:t>
            </a:r>
            <a:endParaRPr lang="fr-FR" sz="1800" dirty="0"/>
          </a:p>
        </p:txBody>
      </p:sp>
      <p:sp>
        <p:nvSpPr>
          <p:cNvPr id="6" name="Espace réservé du texte 5"/>
          <p:cNvSpPr>
            <a:spLocks noGrp="1"/>
          </p:cNvSpPr>
          <p:nvPr>
            <p:ph type="body" sz="quarter" idx="12"/>
          </p:nvPr>
        </p:nvSpPr>
        <p:spPr>
          <a:xfrm>
            <a:off x="611560" y="1412776"/>
            <a:ext cx="7632848" cy="3518912"/>
          </a:xfrm>
          <a:prstGeom prst="rect">
            <a:avLst/>
          </a:prstGeom>
        </p:spPr>
        <p:txBody>
          <a:bodyPr>
            <a:spAutoFit/>
          </a:bodyPr>
          <a:lstStyle/>
          <a:p>
            <a:pPr algn="just"/>
            <a:r>
              <a:rPr lang="fr-FR" sz="2800" dirty="0"/>
              <a:t>Valorisation scientifique et </a:t>
            </a:r>
            <a:r>
              <a:rPr lang="fr-FR" sz="2800" dirty="0" err="1"/>
              <a:t>expertale</a:t>
            </a:r>
            <a:endParaRPr lang="fr-FR" sz="2800" dirty="0"/>
          </a:p>
          <a:p>
            <a:pPr lvl="1" algn="just"/>
            <a:r>
              <a:rPr lang="fr-FR" sz="2400" dirty="0"/>
              <a:t>Symposium </a:t>
            </a:r>
            <a:r>
              <a:rPr lang="fr-FR" sz="2400" dirty="0" smtClean="0"/>
              <a:t>QPES</a:t>
            </a:r>
            <a:endParaRPr lang="fr-FR" sz="2400" dirty="0"/>
          </a:p>
          <a:p>
            <a:pPr lvl="1" algn="just"/>
            <a:r>
              <a:rPr lang="fr-FR" sz="2400" dirty="0"/>
              <a:t>Potentiel </a:t>
            </a:r>
            <a:r>
              <a:rPr lang="fr-FR" sz="2400" dirty="0" smtClean="0"/>
              <a:t>coopératif dans un </a:t>
            </a:r>
            <a:r>
              <a:rPr lang="fr-FR" sz="2400" dirty="0"/>
              <a:t>programme de recherche avec </a:t>
            </a:r>
            <a:r>
              <a:rPr lang="fr-FR" sz="2400" dirty="0" smtClean="0"/>
              <a:t>Clermont-Ferrand </a:t>
            </a:r>
          </a:p>
          <a:p>
            <a:pPr lvl="1" algn="just"/>
            <a:r>
              <a:rPr lang="fr-FR" sz="2400" dirty="0" smtClean="0"/>
              <a:t>Article </a:t>
            </a:r>
            <a:r>
              <a:rPr lang="fr-FR" sz="2400" dirty="0"/>
              <a:t>dans une revue de pédagogie </a:t>
            </a:r>
            <a:r>
              <a:rPr lang="fr-FR" sz="2400" dirty="0" smtClean="0"/>
              <a:t>médicale</a:t>
            </a:r>
          </a:p>
          <a:p>
            <a:pPr lvl="1" algn="just"/>
            <a:r>
              <a:rPr lang="fr-FR" sz="2400" dirty="0" smtClean="0"/>
              <a:t>Accueil potentiel d’une doctorante en psychologie clinique dans le périmètre d’intervention du CDP</a:t>
            </a:r>
            <a:endParaRPr lang="fr-FR" sz="2400" dirty="0"/>
          </a:p>
        </p:txBody>
      </p:sp>
      <p:sp>
        <p:nvSpPr>
          <p:cNvPr id="7" name="Shape 213"/>
          <p:cNvSpPr txBox="1"/>
          <p:nvPr/>
        </p:nvSpPr>
        <p:spPr>
          <a:xfrm>
            <a:off x="179392" y="6513513"/>
            <a:ext cx="2927400" cy="253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r-FR" sz="1050" dirty="0" smtClean="0">
                <a:solidFill>
                  <a:schemeClr val="dk1"/>
                </a:solidFill>
                <a:latin typeface="Trebuchet MS"/>
                <a:ea typeface="Trebuchet MS"/>
                <a:cs typeface="Trebuchet MS"/>
                <a:sym typeface="Trebuchet MS"/>
              </a:rPr>
              <a:t>UN – SDH - Access - 20181221</a:t>
            </a:r>
            <a:endParaRPr sz="1200" dirty="0">
              <a:solidFill>
                <a:schemeClr val="dk1"/>
              </a:solidFill>
              <a:latin typeface="Trebuchet MS"/>
              <a:ea typeface="Trebuchet MS"/>
              <a:cs typeface="Trebuchet MS"/>
              <a:sym typeface="Trebuchet MS"/>
            </a:endParaRPr>
          </a:p>
        </p:txBody>
      </p:sp>
      <p:pic>
        <p:nvPicPr>
          <p:cNvPr id="8" name="Imag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58091" y="188640"/>
            <a:ext cx="737636" cy="627883"/>
          </a:xfrm>
          <a:prstGeom prst="rect">
            <a:avLst/>
          </a:prstGeom>
        </p:spPr>
      </p:pic>
    </p:spTree>
    <p:extLst>
      <p:ext uri="{BB962C8B-B14F-4D97-AF65-F5344CB8AC3E}">
        <p14:creationId xmlns:p14="http://schemas.microsoft.com/office/powerpoint/2010/main" val="380020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fade">
                                      <p:cBhvr>
                                        <p:cTn id="12" dur="500"/>
                                        <p:tgtEl>
                                          <p:spTgt spid="6">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236</Words>
  <Application>Microsoft Office PowerPoint</Application>
  <PresentationFormat>Affichage à l'écran (4:3)</PresentationFormat>
  <Paragraphs>30</Paragraphs>
  <Slides>4</Slides>
  <Notes>2</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Présentation PowerPoint</vt:lpstr>
      <vt:lpstr>Présentation PowerPoint</vt:lpstr>
      <vt:lpstr>Présentation PowerPoint</vt:lpstr>
      <vt:lpstr>Présentation PowerPoint</vt:lpstr>
    </vt:vector>
  </TitlesOfParts>
  <Company>Université de Nantes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Sandrine GELLY-GUICHOUX</dc:creator>
  <cp:lastModifiedBy>Sandrine GELLY-GUICHOUX</cp:lastModifiedBy>
  <cp:revision>1</cp:revision>
  <dcterms:created xsi:type="dcterms:W3CDTF">2019-01-16T13:29:34Z</dcterms:created>
  <dcterms:modified xsi:type="dcterms:W3CDTF">2019-01-16T13:31:03Z</dcterms:modified>
</cp:coreProperties>
</file>