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80" r:id="rId3"/>
    <p:sldId id="281" r:id="rId4"/>
    <p:sldId id="292" r:id="rId5"/>
    <p:sldId id="287" r:id="rId6"/>
    <p:sldId id="288" r:id="rId7"/>
    <p:sldId id="289" r:id="rId8"/>
    <p:sldId id="286" r:id="rId9"/>
    <p:sldId id="285" r:id="rId10"/>
    <p:sldId id="284" r:id="rId11"/>
    <p:sldId id="271" r:id="rId12"/>
    <p:sldId id="272" r:id="rId13"/>
    <p:sldId id="273" r:id="rId14"/>
    <p:sldId id="275" r:id="rId15"/>
    <p:sldId id="274" r:id="rId16"/>
    <p:sldId id="276" r:id="rId17"/>
    <p:sldId id="277" r:id="rId18"/>
    <p:sldId id="290" r:id="rId19"/>
    <p:sldId id="261" r:id="rId20"/>
  </p:sldIdLst>
  <p:sldSz cx="9144000" cy="6858000" type="screen4x3"/>
  <p:notesSz cx="9144000" cy="6858000"/>
  <p:defaultTextStyle>
    <a:defPPr>
      <a:defRPr lang="fr-FR"/>
    </a:defPPr>
    <a:lvl1pPr algn="l">
      <a:spcBef>
        <a:spcPts val="0"/>
      </a:spcBef>
      <a:spcAft>
        <a:spcPts val="0"/>
      </a:spcAft>
      <a:defRPr sz="2400">
        <a:solidFill>
          <a:schemeClr val="tx1"/>
        </a:solidFill>
        <a:latin typeface="Arial"/>
        <a:ea typeface="ヒラギノ角ゴ Pro W3"/>
        <a:cs typeface="+mn-cs"/>
      </a:defRPr>
    </a:lvl1pPr>
    <a:lvl2pPr marL="457200" algn="l">
      <a:spcBef>
        <a:spcPts val="0"/>
      </a:spcBef>
      <a:spcAft>
        <a:spcPts val="0"/>
      </a:spcAft>
      <a:defRPr sz="2400">
        <a:solidFill>
          <a:schemeClr val="tx1"/>
        </a:solidFill>
        <a:latin typeface="Arial"/>
        <a:ea typeface="ヒラギノ角ゴ Pro W3"/>
        <a:cs typeface="+mn-cs"/>
      </a:defRPr>
    </a:lvl2pPr>
    <a:lvl3pPr marL="914400" algn="l">
      <a:spcBef>
        <a:spcPts val="0"/>
      </a:spcBef>
      <a:spcAft>
        <a:spcPts val="0"/>
      </a:spcAft>
      <a:defRPr sz="2400">
        <a:solidFill>
          <a:schemeClr val="tx1"/>
        </a:solidFill>
        <a:latin typeface="Arial"/>
        <a:ea typeface="ヒラギノ角ゴ Pro W3"/>
        <a:cs typeface="+mn-cs"/>
      </a:defRPr>
    </a:lvl3pPr>
    <a:lvl4pPr marL="1371600" algn="l">
      <a:spcBef>
        <a:spcPts val="0"/>
      </a:spcBef>
      <a:spcAft>
        <a:spcPts val="0"/>
      </a:spcAft>
      <a:defRPr sz="2400">
        <a:solidFill>
          <a:schemeClr val="tx1"/>
        </a:solidFill>
        <a:latin typeface="Arial"/>
        <a:ea typeface="ヒラギノ角ゴ Pro W3"/>
        <a:cs typeface="+mn-cs"/>
      </a:defRPr>
    </a:lvl4pPr>
    <a:lvl5pPr marL="1828800" algn="l">
      <a:spcBef>
        <a:spcPts val="0"/>
      </a:spcBef>
      <a:spcAft>
        <a:spcPts val="0"/>
      </a:spcAft>
      <a:defRPr sz="2400">
        <a:solidFill>
          <a:schemeClr val="tx1"/>
        </a:solidFill>
        <a:latin typeface="Arial"/>
        <a:ea typeface="ヒラギノ角ゴ Pro W3"/>
        <a:cs typeface="+mn-cs"/>
      </a:defRPr>
    </a:lvl5pPr>
    <a:lvl6pPr marL="2286000" algn="l" defTabSz="914400">
      <a:defRPr sz="2400">
        <a:solidFill>
          <a:schemeClr val="tx1"/>
        </a:solidFill>
        <a:latin typeface="Arial"/>
        <a:ea typeface="ヒラギノ角ゴ Pro W3"/>
        <a:cs typeface="+mn-cs"/>
      </a:defRPr>
    </a:lvl6pPr>
    <a:lvl7pPr marL="2743200" algn="l" defTabSz="914400">
      <a:defRPr sz="2400">
        <a:solidFill>
          <a:schemeClr val="tx1"/>
        </a:solidFill>
        <a:latin typeface="Arial"/>
        <a:ea typeface="ヒラギノ角ゴ Pro W3"/>
        <a:cs typeface="+mn-cs"/>
      </a:defRPr>
    </a:lvl7pPr>
    <a:lvl8pPr marL="3200400" algn="l" defTabSz="914400">
      <a:defRPr sz="2400">
        <a:solidFill>
          <a:schemeClr val="tx1"/>
        </a:solidFill>
        <a:latin typeface="Arial"/>
        <a:ea typeface="ヒラギノ角ゴ Pro W3"/>
        <a:cs typeface="+mn-cs"/>
      </a:defRPr>
    </a:lvl8pPr>
    <a:lvl9pPr marL="3657600" algn="l" defTabSz="914400">
      <a:defRPr sz="2400">
        <a:solidFill>
          <a:schemeClr val="tx1"/>
        </a:solidFill>
        <a:latin typeface="Arial"/>
        <a:ea typeface="ヒラギノ角ゴ Pro W3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ora CHASSERIAUD" initials="E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268" autoAdjust="0"/>
  </p:normalViewPr>
  <p:slideViewPr>
    <p:cSldViewPr>
      <p:cViewPr varScale="1">
        <p:scale>
          <a:sx n="86" d="100"/>
          <a:sy n="86" d="100"/>
        </p:scale>
        <p:origin x="135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1728" y="8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BE962F-6532-40D5-82A7-4F7022AF79DF}" type="doc">
      <dgm:prSet loTypeId="urn:microsoft.com/office/officeart/2005/8/layout/venn1" loCatId="relationship" qsTypeId="urn:microsoft.com/office/officeart/2005/8/quickstyle/simple2" qsCatId="simple" csTypeId="urn:microsoft.com/office/officeart/2005/8/colors/colorful2" csCatId="colorful" phldr="1"/>
      <dgm:spPr/>
    </dgm:pt>
    <dgm:pt modelId="{C2FC7C05-FC4D-4808-BF31-825EA5CF20F7}">
      <dgm:prSet phldrT="[Texte]" custT="1"/>
      <dgm:spPr/>
      <dgm:t>
        <a:bodyPr/>
        <a:lstStyle/>
        <a:p>
          <a:r>
            <a:rPr lang="fr-FR" sz="1400" b="1" dirty="0"/>
            <a:t>I-services</a:t>
          </a:r>
        </a:p>
      </dgm:t>
      <dgm:extLst>
        <a:ext uri="{E40237B7-FDA0-4F09-8148-C483321AD2D9}">
          <dgm14:cNvPr xmlns:dgm14="http://schemas.microsoft.com/office/drawing/2010/diagram" id="0" name="" descr="I poir Inter - services"/>
        </a:ext>
      </dgm:extLst>
    </dgm:pt>
    <dgm:pt modelId="{DB6E1755-28FA-4ECB-A112-3E87B6582B9D}" type="parTrans" cxnId="{17ABA6AA-8370-4333-8118-9D8BBBCE6AEC}">
      <dgm:prSet/>
      <dgm:spPr/>
      <dgm:t>
        <a:bodyPr/>
        <a:lstStyle/>
        <a:p>
          <a:endParaRPr lang="fr-FR"/>
        </a:p>
      </dgm:t>
    </dgm:pt>
    <dgm:pt modelId="{1D848560-05F3-458A-8535-C48634D04033}" type="sibTrans" cxnId="{17ABA6AA-8370-4333-8118-9D8BBBCE6AEC}">
      <dgm:prSet/>
      <dgm:spPr/>
      <dgm:t>
        <a:bodyPr/>
        <a:lstStyle/>
        <a:p>
          <a:endParaRPr lang="fr-FR"/>
        </a:p>
      </dgm:t>
    </dgm:pt>
    <dgm:pt modelId="{902B6A8F-6FFD-4E72-96D1-5707ECD810B3}">
      <dgm:prSet phldrT="[Texte]" custT="1"/>
      <dgm:spPr/>
      <dgm:t>
        <a:bodyPr/>
        <a:lstStyle/>
        <a:p>
          <a:r>
            <a:rPr lang="fr-FR" sz="1400" b="1" dirty="0"/>
            <a:t>I-disciplinaires</a:t>
          </a:r>
        </a:p>
      </dgm:t>
      <dgm:extLst>
        <a:ext uri="{E40237B7-FDA0-4F09-8148-C483321AD2D9}">
          <dgm14:cNvPr xmlns:dgm14="http://schemas.microsoft.com/office/drawing/2010/diagram" id="0" name="" descr="Interdisciplinaires"/>
        </a:ext>
      </dgm:extLst>
    </dgm:pt>
    <dgm:pt modelId="{79C816FB-A876-4902-8CEB-FA89D865D5FD}" type="parTrans" cxnId="{4B0BD33D-6A5D-40CB-BA2D-9EC73F5D88E6}">
      <dgm:prSet/>
      <dgm:spPr/>
      <dgm:t>
        <a:bodyPr/>
        <a:lstStyle/>
        <a:p>
          <a:endParaRPr lang="fr-FR"/>
        </a:p>
      </dgm:t>
    </dgm:pt>
    <dgm:pt modelId="{6CD2E75D-1128-4BD5-A8BF-2193140FBC08}" type="sibTrans" cxnId="{4B0BD33D-6A5D-40CB-BA2D-9EC73F5D88E6}">
      <dgm:prSet/>
      <dgm:spPr/>
      <dgm:t>
        <a:bodyPr/>
        <a:lstStyle/>
        <a:p>
          <a:endParaRPr lang="fr-FR"/>
        </a:p>
      </dgm:t>
    </dgm:pt>
    <dgm:pt modelId="{35D59197-2DAB-4189-8DDB-024952FC0DEF}">
      <dgm:prSet phldrT="[Texte]" custT="1"/>
      <dgm:spPr/>
      <dgm:t>
        <a:bodyPr/>
        <a:lstStyle/>
        <a:p>
          <a:r>
            <a:rPr lang="fr-FR" sz="1400" b="1" dirty="0"/>
            <a:t>I-établissements</a:t>
          </a:r>
        </a:p>
      </dgm:t>
      <dgm:extLst>
        <a:ext uri="{E40237B7-FDA0-4F09-8148-C483321AD2D9}">
          <dgm14:cNvPr xmlns:dgm14="http://schemas.microsoft.com/office/drawing/2010/diagram" id="0" name="" descr="Inter-établissements&#10;"/>
        </a:ext>
      </dgm:extLst>
    </dgm:pt>
    <dgm:pt modelId="{9C03DF68-A0FB-4FBA-94C0-30E14CF86CD6}" type="parTrans" cxnId="{F3A69727-CB67-4860-B901-D2D4B969AB08}">
      <dgm:prSet/>
      <dgm:spPr/>
      <dgm:t>
        <a:bodyPr/>
        <a:lstStyle/>
        <a:p>
          <a:endParaRPr lang="fr-FR"/>
        </a:p>
      </dgm:t>
    </dgm:pt>
    <dgm:pt modelId="{A846CD4D-0F7E-4DFF-B950-483B4300C2E7}" type="sibTrans" cxnId="{F3A69727-CB67-4860-B901-D2D4B969AB08}">
      <dgm:prSet/>
      <dgm:spPr/>
      <dgm:t>
        <a:bodyPr/>
        <a:lstStyle/>
        <a:p>
          <a:endParaRPr lang="fr-FR"/>
        </a:p>
      </dgm:t>
    </dgm:pt>
    <dgm:pt modelId="{6707ED70-9759-4895-AD4B-79316B9DF4F1}">
      <dgm:prSet phldrT="[Texte]" custT="1"/>
      <dgm:spPr/>
      <dgm:t>
        <a:bodyPr/>
        <a:lstStyle/>
        <a:p>
          <a:r>
            <a:rPr lang="fr-FR" sz="1400" b="1" dirty="0"/>
            <a:t>I-national</a:t>
          </a:r>
        </a:p>
      </dgm:t>
      <dgm:extLst>
        <a:ext uri="{E40237B7-FDA0-4F09-8148-C483321AD2D9}">
          <dgm14:cNvPr xmlns:dgm14="http://schemas.microsoft.com/office/drawing/2010/diagram" id="0" name="" descr="International"/>
        </a:ext>
      </dgm:extLst>
    </dgm:pt>
    <dgm:pt modelId="{907440BD-A992-413C-B382-BF7AABC02E80}" type="parTrans" cxnId="{50E56A0A-5614-4ACA-ACD1-BD0D19E699FB}">
      <dgm:prSet/>
      <dgm:spPr/>
      <dgm:t>
        <a:bodyPr/>
        <a:lstStyle/>
        <a:p>
          <a:endParaRPr lang="fr-FR"/>
        </a:p>
      </dgm:t>
    </dgm:pt>
    <dgm:pt modelId="{4DB20E66-668F-4A5A-B1E0-68567F907B5D}" type="sibTrans" cxnId="{50E56A0A-5614-4ACA-ACD1-BD0D19E699FB}">
      <dgm:prSet/>
      <dgm:spPr/>
      <dgm:t>
        <a:bodyPr/>
        <a:lstStyle/>
        <a:p>
          <a:endParaRPr lang="fr-FR"/>
        </a:p>
      </dgm:t>
    </dgm:pt>
    <dgm:pt modelId="{058396FB-EF24-4861-AEE9-5C1E97C9B6D2}" type="pres">
      <dgm:prSet presAssocID="{D1BE962F-6532-40D5-82A7-4F7022AF79DF}" presName="compositeShape" presStyleCnt="0">
        <dgm:presLayoutVars>
          <dgm:chMax val="7"/>
          <dgm:dir/>
          <dgm:resizeHandles val="exact"/>
        </dgm:presLayoutVars>
      </dgm:prSet>
      <dgm:spPr/>
    </dgm:pt>
    <dgm:pt modelId="{5801D2D3-F302-42BF-9A3F-C4381501EED8}" type="pres">
      <dgm:prSet presAssocID="{C2FC7C05-FC4D-4808-BF31-825EA5CF20F7}" presName="circ1" presStyleLbl="vennNode1" presStyleIdx="0" presStyleCnt="4"/>
      <dgm:spPr/>
    </dgm:pt>
    <dgm:pt modelId="{8E9CF036-3486-42BD-B1FB-6B9F88E785E8}" type="pres">
      <dgm:prSet presAssocID="{C2FC7C05-FC4D-4808-BF31-825EA5CF20F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0DD66AE6-120B-41CF-BE1B-F120B6389875}" type="pres">
      <dgm:prSet presAssocID="{902B6A8F-6FFD-4E72-96D1-5707ECD810B3}" presName="circ2" presStyleLbl="vennNode1" presStyleIdx="1" presStyleCnt="4"/>
      <dgm:spPr/>
    </dgm:pt>
    <dgm:pt modelId="{3983AFC6-53C4-411A-A3BE-C1C8704CA60A}" type="pres">
      <dgm:prSet presAssocID="{902B6A8F-6FFD-4E72-96D1-5707ECD810B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F17A18E4-E632-4735-ABA8-F18F9BDF0DEB}" type="pres">
      <dgm:prSet presAssocID="{35D59197-2DAB-4189-8DDB-024952FC0DEF}" presName="circ3" presStyleLbl="vennNode1" presStyleIdx="2" presStyleCnt="4" custLinFactNeighborX="-153" custLinFactNeighborY="525"/>
      <dgm:spPr/>
    </dgm:pt>
    <dgm:pt modelId="{040096ED-860E-4EE0-99B1-5935E39BE2DD}" type="pres">
      <dgm:prSet presAssocID="{35D59197-2DAB-4189-8DDB-024952FC0DEF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841274F5-CDB3-4795-89F3-7BC4F891284A}" type="pres">
      <dgm:prSet presAssocID="{6707ED70-9759-4895-AD4B-79316B9DF4F1}" presName="circ4" presStyleLbl="vennNode1" presStyleIdx="3" presStyleCnt="4"/>
      <dgm:spPr/>
    </dgm:pt>
    <dgm:pt modelId="{8B9BA5D3-EBB5-436A-BC1B-D52B1F39A7FA}" type="pres">
      <dgm:prSet presAssocID="{6707ED70-9759-4895-AD4B-79316B9DF4F1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50E56A0A-5614-4ACA-ACD1-BD0D19E699FB}" srcId="{D1BE962F-6532-40D5-82A7-4F7022AF79DF}" destId="{6707ED70-9759-4895-AD4B-79316B9DF4F1}" srcOrd="3" destOrd="0" parTransId="{907440BD-A992-413C-B382-BF7AABC02E80}" sibTransId="{4DB20E66-668F-4A5A-B1E0-68567F907B5D}"/>
    <dgm:cxn modelId="{F3A69727-CB67-4860-B901-D2D4B969AB08}" srcId="{D1BE962F-6532-40D5-82A7-4F7022AF79DF}" destId="{35D59197-2DAB-4189-8DDB-024952FC0DEF}" srcOrd="2" destOrd="0" parTransId="{9C03DF68-A0FB-4FBA-94C0-30E14CF86CD6}" sibTransId="{A846CD4D-0F7E-4DFF-B950-483B4300C2E7}"/>
    <dgm:cxn modelId="{288A3F30-F1AE-452B-AB60-AF0F7D10BF2B}" type="presOf" srcId="{6707ED70-9759-4895-AD4B-79316B9DF4F1}" destId="{841274F5-CDB3-4795-89F3-7BC4F891284A}" srcOrd="0" destOrd="0" presId="urn:microsoft.com/office/officeart/2005/8/layout/venn1"/>
    <dgm:cxn modelId="{4B0BD33D-6A5D-40CB-BA2D-9EC73F5D88E6}" srcId="{D1BE962F-6532-40D5-82A7-4F7022AF79DF}" destId="{902B6A8F-6FFD-4E72-96D1-5707ECD810B3}" srcOrd="1" destOrd="0" parTransId="{79C816FB-A876-4902-8CEB-FA89D865D5FD}" sibTransId="{6CD2E75D-1128-4BD5-A8BF-2193140FBC08}"/>
    <dgm:cxn modelId="{56B3444A-EB12-49EA-8B6F-6F61DCB5A931}" type="presOf" srcId="{35D59197-2DAB-4189-8DDB-024952FC0DEF}" destId="{040096ED-860E-4EE0-99B1-5935E39BE2DD}" srcOrd="1" destOrd="0" presId="urn:microsoft.com/office/officeart/2005/8/layout/venn1"/>
    <dgm:cxn modelId="{C65BF472-9886-411A-94F2-BFB048C876EB}" type="presOf" srcId="{902B6A8F-6FFD-4E72-96D1-5707ECD810B3}" destId="{3983AFC6-53C4-411A-A3BE-C1C8704CA60A}" srcOrd="1" destOrd="0" presId="urn:microsoft.com/office/officeart/2005/8/layout/venn1"/>
    <dgm:cxn modelId="{68103755-CA6A-40D7-84A6-1F6A81907040}" type="presOf" srcId="{902B6A8F-6FFD-4E72-96D1-5707ECD810B3}" destId="{0DD66AE6-120B-41CF-BE1B-F120B6389875}" srcOrd="0" destOrd="0" presId="urn:microsoft.com/office/officeart/2005/8/layout/venn1"/>
    <dgm:cxn modelId="{E844BA58-13B3-4FF6-821F-2449B6A7B7B6}" type="presOf" srcId="{D1BE962F-6532-40D5-82A7-4F7022AF79DF}" destId="{058396FB-EF24-4861-AEE9-5C1E97C9B6D2}" srcOrd="0" destOrd="0" presId="urn:microsoft.com/office/officeart/2005/8/layout/venn1"/>
    <dgm:cxn modelId="{43DD3290-46D1-4399-A4BE-7D127480AF6A}" type="presOf" srcId="{C2FC7C05-FC4D-4808-BF31-825EA5CF20F7}" destId="{5801D2D3-F302-42BF-9A3F-C4381501EED8}" srcOrd="0" destOrd="0" presId="urn:microsoft.com/office/officeart/2005/8/layout/venn1"/>
    <dgm:cxn modelId="{E2A1409D-4D96-4A5F-99DE-CBA19405DF36}" type="presOf" srcId="{6707ED70-9759-4895-AD4B-79316B9DF4F1}" destId="{8B9BA5D3-EBB5-436A-BC1B-D52B1F39A7FA}" srcOrd="1" destOrd="0" presId="urn:microsoft.com/office/officeart/2005/8/layout/venn1"/>
    <dgm:cxn modelId="{17ABA6AA-8370-4333-8118-9D8BBBCE6AEC}" srcId="{D1BE962F-6532-40D5-82A7-4F7022AF79DF}" destId="{C2FC7C05-FC4D-4808-BF31-825EA5CF20F7}" srcOrd="0" destOrd="0" parTransId="{DB6E1755-28FA-4ECB-A112-3E87B6582B9D}" sibTransId="{1D848560-05F3-458A-8535-C48634D04033}"/>
    <dgm:cxn modelId="{2AABF4E8-A44C-4BDA-8175-14EC732495C0}" type="presOf" srcId="{C2FC7C05-FC4D-4808-BF31-825EA5CF20F7}" destId="{8E9CF036-3486-42BD-B1FB-6B9F88E785E8}" srcOrd="1" destOrd="0" presId="urn:microsoft.com/office/officeart/2005/8/layout/venn1"/>
    <dgm:cxn modelId="{E8A300EF-662A-4A30-B0EE-F77C97A49525}" type="presOf" srcId="{35D59197-2DAB-4189-8DDB-024952FC0DEF}" destId="{F17A18E4-E632-4735-ABA8-F18F9BDF0DEB}" srcOrd="0" destOrd="0" presId="urn:microsoft.com/office/officeart/2005/8/layout/venn1"/>
    <dgm:cxn modelId="{BC852C38-2281-4E41-BC70-5C9794FD147F}" type="presParOf" srcId="{058396FB-EF24-4861-AEE9-5C1E97C9B6D2}" destId="{5801D2D3-F302-42BF-9A3F-C4381501EED8}" srcOrd="0" destOrd="0" presId="urn:microsoft.com/office/officeart/2005/8/layout/venn1"/>
    <dgm:cxn modelId="{BBFB045B-2316-4477-A330-C29AD66EEA63}" type="presParOf" srcId="{058396FB-EF24-4861-AEE9-5C1E97C9B6D2}" destId="{8E9CF036-3486-42BD-B1FB-6B9F88E785E8}" srcOrd="1" destOrd="0" presId="urn:microsoft.com/office/officeart/2005/8/layout/venn1"/>
    <dgm:cxn modelId="{6B5D0B99-7169-4AD0-9AD3-7D3CF32D0190}" type="presParOf" srcId="{058396FB-EF24-4861-AEE9-5C1E97C9B6D2}" destId="{0DD66AE6-120B-41CF-BE1B-F120B6389875}" srcOrd="2" destOrd="0" presId="urn:microsoft.com/office/officeart/2005/8/layout/venn1"/>
    <dgm:cxn modelId="{8A23F61B-2475-4D95-95AF-A792BDE3CB66}" type="presParOf" srcId="{058396FB-EF24-4861-AEE9-5C1E97C9B6D2}" destId="{3983AFC6-53C4-411A-A3BE-C1C8704CA60A}" srcOrd="3" destOrd="0" presId="urn:microsoft.com/office/officeart/2005/8/layout/venn1"/>
    <dgm:cxn modelId="{D1CD1285-A184-4C45-8857-B6BFE20A65A8}" type="presParOf" srcId="{058396FB-EF24-4861-AEE9-5C1E97C9B6D2}" destId="{F17A18E4-E632-4735-ABA8-F18F9BDF0DEB}" srcOrd="4" destOrd="0" presId="urn:microsoft.com/office/officeart/2005/8/layout/venn1"/>
    <dgm:cxn modelId="{62FD8D86-74D9-46F7-8C2D-5951A768ACB9}" type="presParOf" srcId="{058396FB-EF24-4861-AEE9-5C1E97C9B6D2}" destId="{040096ED-860E-4EE0-99B1-5935E39BE2DD}" srcOrd="5" destOrd="0" presId="urn:microsoft.com/office/officeart/2005/8/layout/venn1"/>
    <dgm:cxn modelId="{55ABEEBF-CEDC-4B1A-94D5-301FBD83BD46}" type="presParOf" srcId="{058396FB-EF24-4861-AEE9-5C1E97C9B6D2}" destId="{841274F5-CDB3-4795-89F3-7BC4F891284A}" srcOrd="6" destOrd="0" presId="urn:microsoft.com/office/officeart/2005/8/layout/venn1"/>
    <dgm:cxn modelId="{6E1EC51B-694C-4B16-832A-513E309693BF}" type="presParOf" srcId="{058396FB-EF24-4861-AEE9-5C1E97C9B6D2}" destId="{8B9BA5D3-EBB5-436A-BC1B-D52B1F39A7FA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01D2D3-F302-42BF-9A3F-C4381501EED8}">
      <dsp:nvSpPr>
        <dsp:cNvPr id="0" name=""/>
        <dsp:cNvSpPr/>
      </dsp:nvSpPr>
      <dsp:spPr>
        <a:xfrm>
          <a:off x="1958617" y="39604"/>
          <a:ext cx="2059428" cy="2059428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I-services</a:t>
          </a:r>
        </a:p>
      </dsp:txBody>
      <dsp:txXfrm>
        <a:off x="2196243" y="316835"/>
        <a:ext cx="1584176" cy="653472"/>
      </dsp:txXfrm>
    </dsp:sp>
    <dsp:sp modelId="{0DD66AE6-120B-41CF-BE1B-F120B6389875}">
      <dsp:nvSpPr>
        <dsp:cNvPr id="0" name=""/>
        <dsp:cNvSpPr/>
      </dsp:nvSpPr>
      <dsp:spPr>
        <a:xfrm>
          <a:off x="2869518" y="950505"/>
          <a:ext cx="2059428" cy="2059428"/>
        </a:xfrm>
        <a:prstGeom prst="ellipse">
          <a:avLst/>
        </a:prstGeom>
        <a:solidFill>
          <a:schemeClr val="accent2">
            <a:alpha val="50000"/>
            <a:hueOff val="3094211"/>
            <a:satOff val="33180"/>
            <a:lumOff val="-333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I-disciplinaires</a:t>
          </a:r>
        </a:p>
      </dsp:txBody>
      <dsp:txXfrm>
        <a:off x="3978442" y="1188131"/>
        <a:ext cx="792088" cy="1584176"/>
      </dsp:txXfrm>
    </dsp:sp>
    <dsp:sp modelId="{F17A18E4-E632-4735-ABA8-F18F9BDF0DEB}">
      <dsp:nvSpPr>
        <dsp:cNvPr id="0" name=""/>
        <dsp:cNvSpPr/>
      </dsp:nvSpPr>
      <dsp:spPr>
        <a:xfrm>
          <a:off x="1955466" y="1872218"/>
          <a:ext cx="2059428" cy="2059428"/>
        </a:xfrm>
        <a:prstGeom prst="ellipse">
          <a:avLst/>
        </a:prstGeom>
        <a:solidFill>
          <a:schemeClr val="accent2">
            <a:alpha val="50000"/>
            <a:hueOff val="6188422"/>
            <a:satOff val="66359"/>
            <a:lumOff val="-666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I-établissements</a:t>
          </a:r>
        </a:p>
      </dsp:txBody>
      <dsp:txXfrm>
        <a:off x="2193093" y="3000944"/>
        <a:ext cx="1584176" cy="653472"/>
      </dsp:txXfrm>
    </dsp:sp>
    <dsp:sp modelId="{841274F5-CDB3-4795-89F3-7BC4F891284A}">
      <dsp:nvSpPr>
        <dsp:cNvPr id="0" name=""/>
        <dsp:cNvSpPr/>
      </dsp:nvSpPr>
      <dsp:spPr>
        <a:xfrm>
          <a:off x="1047716" y="950505"/>
          <a:ext cx="2059428" cy="2059428"/>
        </a:xfrm>
        <a:prstGeom prst="ellipse">
          <a:avLst/>
        </a:prstGeom>
        <a:solidFill>
          <a:schemeClr val="accent2">
            <a:alpha val="50000"/>
            <a:hueOff val="9282632"/>
            <a:satOff val="99539"/>
            <a:lumOff val="-1000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I-national</a:t>
          </a:r>
        </a:p>
      </dsp:txBody>
      <dsp:txXfrm>
        <a:off x="1206133" y="1188131"/>
        <a:ext cx="792088" cy="15841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E569FE7C-3552-4473-B37C-6480B414456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51BB21F-166E-4B4C-8359-74E627668E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A6A665-931C-4C0D-A6D1-C597E19C3EB2}" type="datetimeFigureOut">
              <a:rPr lang="fr-FR" smtClean="0"/>
              <a:t>17/10/2022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2A9F629-B694-43AD-88C6-B49E96F305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FAD3C14-071E-41EF-9470-3B784BA5FED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D81CE6-9A32-43F6-8FCC-4B2528313A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3677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32773" cy="539327"/>
          </a:xfrm>
          <a:prstGeom prst="rect">
            <a:avLst/>
          </a:prstGeom>
          <a:noFill/>
          <a:ln>
            <a:noFill/>
          </a:ln>
        </p:spPr>
        <p:txBody>
          <a:bodyPr vert="horz" wrap="square" lIns="95723" tIns="47862" rIns="95723" bIns="47862" numCol="1" anchor="t" anchorCtr="0" compatLnSpc="1">
            <a:prstTxWarp prst="textNoShape">
              <a:avLst/>
            </a:prstTxWarp>
          </a:bodyPr>
          <a:lstStyle>
            <a:lvl1pPr defTabSz="957201">
              <a:defRPr sz="1300">
                <a:latin typeface="Arial"/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3464" y="1"/>
            <a:ext cx="2932773" cy="539327"/>
          </a:xfrm>
          <a:prstGeom prst="rect">
            <a:avLst/>
          </a:prstGeom>
          <a:noFill/>
          <a:ln>
            <a:noFill/>
          </a:ln>
        </p:spPr>
        <p:txBody>
          <a:bodyPr vert="horz" wrap="square" lIns="95723" tIns="47862" rIns="95723" bIns="47862" numCol="1" anchor="t" anchorCtr="0" compatLnSpc="1">
            <a:prstTxWarp prst="textNoShape">
              <a:avLst/>
            </a:prstTxWarp>
          </a:bodyPr>
          <a:lstStyle>
            <a:lvl1pPr algn="r" defTabSz="957201">
              <a:defRPr sz="1300"/>
            </a:lvl1pPr>
          </a:lstStyle>
          <a:p>
            <a:pPr>
              <a:defRPr/>
            </a:pPr>
            <a:fld id="{BDF8ED77-389D-4161-A5CE-3305830372A8}" type="datetime1">
              <a:rPr lang="fr-FR"/>
              <a:t>17/10/2022</a:t>
            </a:fld>
            <a:endParaRPr lang="fr-FR"/>
          </a:p>
        </p:txBody>
      </p:sp>
      <p:sp>
        <p:nvSpPr>
          <p:cNvPr id="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84213" y="812800"/>
            <a:ext cx="5399087" cy="4051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2272" y="5133988"/>
            <a:ext cx="4961694" cy="4864322"/>
          </a:xfrm>
          <a:prstGeom prst="rect">
            <a:avLst/>
          </a:prstGeom>
          <a:noFill/>
          <a:ln>
            <a:noFill/>
          </a:ln>
        </p:spPr>
        <p:txBody>
          <a:bodyPr vert="horz" wrap="square" lIns="95723" tIns="47862" rIns="95723" bIns="47862" numCol="1" anchor="t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0271429"/>
            <a:ext cx="2932773" cy="539327"/>
          </a:xfrm>
          <a:prstGeom prst="rect">
            <a:avLst/>
          </a:prstGeom>
          <a:noFill/>
          <a:ln>
            <a:noFill/>
          </a:ln>
        </p:spPr>
        <p:txBody>
          <a:bodyPr vert="horz" wrap="square" lIns="95723" tIns="47862" rIns="95723" bIns="47862" numCol="1" anchor="b" anchorCtr="0" compatLnSpc="1">
            <a:prstTxWarp prst="textNoShape">
              <a:avLst/>
            </a:prstTxWarp>
          </a:bodyPr>
          <a:lstStyle>
            <a:lvl1pPr defTabSz="957201">
              <a:defRPr sz="1300">
                <a:latin typeface="Arial"/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3464" y="10271429"/>
            <a:ext cx="2932773" cy="539327"/>
          </a:xfrm>
          <a:prstGeom prst="rect">
            <a:avLst/>
          </a:prstGeom>
          <a:noFill/>
          <a:ln>
            <a:noFill/>
          </a:ln>
        </p:spPr>
        <p:txBody>
          <a:bodyPr vert="horz" wrap="square" lIns="95723" tIns="47862" rIns="95723" bIns="47862" numCol="1" anchor="b" anchorCtr="0" compatLnSpc="1">
            <a:prstTxWarp prst="textNoShape">
              <a:avLst/>
            </a:prstTxWarp>
          </a:bodyPr>
          <a:lstStyle>
            <a:lvl1pPr algn="r" defTabSz="957201">
              <a:defRPr sz="1300"/>
            </a:lvl1pPr>
          </a:lstStyle>
          <a:p>
            <a:pPr>
              <a:defRPr/>
            </a:pPr>
            <a:fld id="{92A12DD1-003E-4F9F-ADAA-2F0B77905C9D}" type="slidenum">
              <a:r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193222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>
      <a:spcBef>
        <a:spcPts val="0"/>
      </a:spcBef>
      <a:spcAft>
        <a:spcPts val="0"/>
      </a:spcAft>
      <a:defRPr sz="1200">
        <a:solidFill>
          <a:schemeClr val="tx1"/>
        </a:solidFill>
        <a:latin typeface="Arial"/>
        <a:ea typeface="ヒラギノ角ゴ Pro W3"/>
        <a:cs typeface="ヒラギノ角ゴ Pro W3"/>
      </a:defRPr>
    </a:lvl1pPr>
    <a:lvl2pPr marL="457200" algn="l">
      <a:spcBef>
        <a:spcPts val="0"/>
      </a:spcBef>
      <a:spcAft>
        <a:spcPts val="0"/>
      </a:spcAft>
      <a:defRPr sz="1200">
        <a:solidFill>
          <a:schemeClr val="tx1"/>
        </a:solidFill>
        <a:latin typeface="Arial"/>
        <a:ea typeface="ヒラギノ角ゴ Pro W3"/>
        <a:cs typeface="ヒラギノ角ゴ Pro W3"/>
      </a:defRPr>
    </a:lvl2pPr>
    <a:lvl3pPr marL="914400" algn="l">
      <a:spcBef>
        <a:spcPts val="0"/>
      </a:spcBef>
      <a:spcAft>
        <a:spcPts val="0"/>
      </a:spcAft>
      <a:defRPr sz="1200">
        <a:solidFill>
          <a:schemeClr val="tx1"/>
        </a:solidFill>
        <a:latin typeface="Arial"/>
        <a:ea typeface="ヒラギノ角ゴ Pro W3"/>
        <a:cs typeface="ヒラギノ角ゴ Pro W3"/>
      </a:defRPr>
    </a:lvl3pPr>
    <a:lvl4pPr marL="1371600" algn="l">
      <a:spcBef>
        <a:spcPts val="0"/>
      </a:spcBef>
      <a:spcAft>
        <a:spcPts val="0"/>
      </a:spcAft>
      <a:defRPr sz="1200">
        <a:solidFill>
          <a:schemeClr val="tx1"/>
        </a:solidFill>
        <a:latin typeface="Arial"/>
        <a:ea typeface="ヒラギノ角ゴ Pro W3"/>
        <a:cs typeface="ヒラギノ角ゴ Pro W3"/>
      </a:defRPr>
    </a:lvl4pPr>
    <a:lvl5pPr marL="1828800" algn="l">
      <a:spcBef>
        <a:spcPts val="0"/>
      </a:spcBef>
      <a:spcAft>
        <a:spcPts val="0"/>
      </a:spcAft>
      <a:defRPr sz="1200">
        <a:solidFill>
          <a:schemeClr val="tx1"/>
        </a:solidFill>
        <a:latin typeface="Arial"/>
        <a:ea typeface="ヒラギノ角ゴ Pro W3"/>
        <a:cs typeface="ヒラギノ角ゴ Pro W3"/>
      </a:defRPr>
    </a:lvl5pPr>
    <a:lvl6pPr marL="2286000" algn="l" defTabSz="4572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t>5 min d’intro</a:t>
            </a:r>
            <a:r>
              <a:rPr lang="fr-FR"/>
              <a:t> Arnold</a:t>
            </a:r>
            <a:endParaRPr/>
          </a:p>
          <a:p>
            <a:pPr>
              <a:defRPr/>
            </a:pPr>
            <a:endParaRPr lang="fr-FR"/>
          </a:p>
          <a:p>
            <a:pPr>
              <a:defRPr/>
            </a:pPr>
            <a:r>
              <a:rPr lang="fr-FR"/>
              <a:t>Ajouter CC non commercial, modif autorisée, paternité, partage à l’identique</a:t>
            </a: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47196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SDH 17</a:t>
            </a:r>
          </a:p>
          <a:p>
            <a:r>
              <a:rPr lang="fr-FR" dirty="0"/>
              <a:t>Thématique 3 - La formation autour du handicap</a:t>
            </a:r>
          </a:p>
          <a:p>
            <a:r>
              <a:rPr lang="fr-FR" dirty="0"/>
              <a:t>« Sensibiliser les personnels à la prévention des discriminations et favoriser l’intégration des personnels en situation de handicap »</a:t>
            </a:r>
          </a:p>
          <a:p>
            <a:r>
              <a:rPr lang="fr-FR" dirty="0"/>
              <a:t>Intitulé de l’action : Formation de sensibilisation au handicap pour les personnels enseignants</a:t>
            </a:r>
          </a:p>
          <a:p>
            <a:r>
              <a:rPr lang="fr-FR" dirty="0"/>
              <a:t>Thématique 4a – l’accueil, l’inclusion et la prise en compte des étudiants en situation de handicap.</a:t>
            </a:r>
          </a:p>
          <a:p>
            <a:r>
              <a:rPr lang="fr-FR" dirty="0"/>
              <a:t>« Adapter le contenu des modalités de validation des connaissances en fonction des handicaps » </a:t>
            </a:r>
          </a:p>
          <a:p>
            <a:r>
              <a:rPr lang="fr-FR" dirty="0"/>
              <a:t>Intitulé de l’action : Tendre vers une pédagogie inclusive, sensibilisation à la conception universelle des apprentissages .</a:t>
            </a:r>
          </a:p>
          <a:p>
            <a:r>
              <a:rPr lang="fr-FR" dirty="0"/>
              <a:t> </a:t>
            </a:r>
          </a:p>
          <a:p>
            <a:r>
              <a:rPr lang="fr-FR" dirty="0"/>
              <a:t>Thématique 7 – Les mesures en faveur de l’amélioration de l’accessibilité</a:t>
            </a:r>
          </a:p>
          <a:p>
            <a:r>
              <a:rPr lang="fr-FR" dirty="0"/>
              <a:t>Intitulé de l’action : Tendre vers des environnements physiques d’enseignement-apprentissages inclusifs</a:t>
            </a:r>
          </a:p>
          <a:p>
            <a:endParaRPr lang="fr-FR" dirty="0"/>
          </a:p>
          <a:p>
            <a:r>
              <a:rPr lang="fr-FR" dirty="0"/>
              <a:t>Lien vers la page de téléchargement du guide : https://cdp.univ-nantes.fr/access-des-ressources-pour-agir</a:t>
            </a:r>
          </a:p>
          <a:p>
            <a:endParaRPr lang="fr-FR" dirty="0"/>
          </a:p>
          <a:p>
            <a:r>
              <a:rPr lang="fr-FR" dirty="0"/>
              <a:t>Lien vers la page dédiée à l’Education Ouverte : </a:t>
            </a:r>
            <a:r>
              <a:rPr lang="fr-FR" sz="1200" dirty="0"/>
              <a:t>https://intraperso.univ-nantes.fr/vision-strategie-et-grands-projets/louverture-de-la-connaissance-au-plus-grand-nombre-la-demarche-open-de-nantes-universite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7367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re pa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 bwMode="white">
          <a:xfrm>
            <a:off x="0" y="-16190"/>
            <a:ext cx="9144000" cy="68903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650" tIns="29325" rIns="58650" bIns="29325" rtlCol="0" anchor="ctr"/>
          <a:lstStyle/>
          <a:p>
            <a:pPr algn="ctr">
              <a:defRPr/>
            </a:pPr>
            <a:endParaRPr lang="fr-FR">
              <a:ln>
                <a:noFill/>
              </a:ln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 bwMode="black">
          <a:xfrm>
            <a:off x="553035" y="1695091"/>
            <a:ext cx="7267504" cy="1776741"/>
          </a:xfrm>
        </p:spPr>
        <p:txBody>
          <a:bodyPr/>
          <a:lstStyle>
            <a:lvl1pPr marL="0" indent="0">
              <a:buNone/>
              <a:defRPr sz="6400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 bwMode="black">
          <a:xfrm>
            <a:off x="551688" y="1094289"/>
            <a:ext cx="2157717" cy="2368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 bwMode="black">
          <a:xfrm>
            <a:off x="5094765" y="1071817"/>
            <a:ext cx="2685087" cy="230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5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2"/>
          </p:nvPr>
        </p:nvSpPr>
        <p:spPr bwMode="black">
          <a:xfrm>
            <a:off x="554556" y="3807849"/>
            <a:ext cx="7257837" cy="390883"/>
          </a:xfr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174" indent="0" algn="ctr">
              <a:buNone/>
              <a:defRPr sz="2000"/>
            </a:lvl2pPr>
            <a:lvl3pPr marL="914348" indent="0" algn="ctr">
              <a:buNone/>
              <a:defRPr sz="1800"/>
            </a:lvl3pPr>
            <a:lvl4pPr marL="1371521" indent="0" algn="ctr">
              <a:buNone/>
              <a:defRPr sz="1600"/>
            </a:lvl4pPr>
            <a:lvl5pPr marL="1828695" indent="0" algn="ctr">
              <a:buNone/>
              <a:defRPr sz="1600"/>
            </a:lvl5pPr>
            <a:lvl6pPr marL="2285869" indent="0" algn="ctr">
              <a:buNone/>
              <a:defRPr sz="1600"/>
            </a:lvl6pPr>
            <a:lvl7pPr marL="2743043" indent="0" algn="ctr">
              <a:buNone/>
              <a:defRPr sz="1600"/>
            </a:lvl7pPr>
            <a:lvl8pPr marL="3200216" indent="0" algn="ctr">
              <a:buNone/>
              <a:defRPr sz="1600"/>
            </a:lvl8pPr>
            <a:lvl9pPr marL="365739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 lang="en-US"/>
          </a:p>
        </p:txBody>
      </p:sp>
      <p:cxnSp>
        <p:nvCxnSpPr>
          <p:cNvPr id="36" name="Connecteur droit 35"/>
          <p:cNvCxnSpPr>
            <a:cxnSpLocks/>
          </p:cNvCxnSpPr>
          <p:nvPr/>
        </p:nvCxnSpPr>
        <p:spPr bwMode="black">
          <a:xfrm>
            <a:off x="279522" y="6041499"/>
            <a:ext cx="856739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Espace réservé du numéro de diapositive 5"/>
          <p:cNvSpPr>
            <a:spLocks noGrp="1"/>
          </p:cNvSpPr>
          <p:nvPr>
            <p:ph type="sldNum" sz="quarter" idx="13"/>
          </p:nvPr>
        </p:nvSpPr>
        <p:spPr bwMode="black">
          <a:xfrm>
            <a:off x="7505386" y="6114566"/>
            <a:ext cx="1341527" cy="27638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6901926-00B1-4F46-9D9B-EEAE1D40674F}" type="slidenum">
              <a:rPr lang="fr-FR"/>
              <a:t>‹N°›</a:t>
            </a:fld>
            <a:endParaRPr lang="fr-FR"/>
          </a:p>
        </p:txBody>
      </p:sp>
      <p:pic>
        <p:nvPicPr>
          <p:cNvPr id="2051" name="Picture 3" descr="C:\Users\deffrasnes-c\Desktop\1-OUTILS COM\OUTILS\Pattern\Pattern-filigrane-CMJN - Copie-02.pn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 rot="5400000">
            <a:off x="4351418" y="-4373543"/>
            <a:ext cx="423600" cy="9143999"/>
          </a:xfrm>
          <a:prstGeom prst="rect">
            <a:avLst/>
          </a:prstGeom>
          <a:noFill/>
        </p:spPr>
      </p:pic>
      <p:cxnSp>
        <p:nvCxnSpPr>
          <p:cNvPr id="40" name="Connecteur droit 39"/>
          <p:cNvCxnSpPr>
            <a:cxnSpLocks/>
          </p:cNvCxnSpPr>
          <p:nvPr/>
        </p:nvCxnSpPr>
        <p:spPr bwMode="black">
          <a:xfrm flipV="1">
            <a:off x="374159" y="1677114"/>
            <a:ext cx="0" cy="2550713"/>
          </a:xfrm>
          <a:prstGeom prst="line">
            <a:avLst/>
          </a:prstGeom>
          <a:ln w="254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5" name="Group 4"/>
          <p:cNvGrpSpPr>
            <a:grpSpLocks noChangeAspect="1"/>
          </p:cNvGrpSpPr>
          <p:nvPr/>
        </p:nvGrpSpPr>
        <p:grpSpPr bwMode="black">
          <a:xfrm>
            <a:off x="276350" y="6209332"/>
            <a:ext cx="1478516" cy="379580"/>
            <a:chOff x="2131" y="919"/>
            <a:chExt cx="3529" cy="906"/>
          </a:xfrm>
          <a:solidFill>
            <a:schemeClr val="bg1"/>
          </a:solidFill>
        </p:grpSpPr>
        <p:sp>
          <p:nvSpPr>
            <p:cNvPr id="16" name="Freeform 5"/>
            <p:cNvSpPr/>
            <p:nvPr userDrawn="1"/>
          </p:nvSpPr>
          <p:spPr bwMode="black">
            <a:xfrm>
              <a:off x="2131" y="1440"/>
              <a:ext cx="709" cy="385"/>
            </a:xfrm>
            <a:custGeom>
              <a:avLst/>
              <a:gdLst>
                <a:gd name="T0" fmla="*/ 355 w 472"/>
                <a:gd name="T1" fmla="*/ 19 h 256"/>
                <a:gd name="T2" fmla="*/ 355 w 472"/>
                <a:gd name="T3" fmla="*/ 0 h 256"/>
                <a:gd name="T4" fmla="*/ 472 w 472"/>
                <a:gd name="T5" fmla="*/ 0 h 256"/>
                <a:gd name="T6" fmla="*/ 472 w 472"/>
                <a:gd name="T7" fmla="*/ 19 h 256"/>
                <a:gd name="T8" fmla="*/ 236 w 472"/>
                <a:gd name="T9" fmla="*/ 256 h 256"/>
                <a:gd name="T10" fmla="*/ 0 w 472"/>
                <a:gd name="T11" fmla="*/ 19 h 256"/>
                <a:gd name="T12" fmla="*/ 0 w 472"/>
                <a:gd name="T13" fmla="*/ 0 h 256"/>
                <a:gd name="T14" fmla="*/ 117 w 472"/>
                <a:gd name="T15" fmla="*/ 0 h 256"/>
                <a:gd name="T16" fmla="*/ 117 w 472"/>
                <a:gd name="T17" fmla="*/ 19 h 256"/>
                <a:gd name="T18" fmla="*/ 236 w 472"/>
                <a:gd name="T19" fmla="*/ 144 h 256"/>
                <a:gd name="T20" fmla="*/ 355 w 472"/>
                <a:gd name="T21" fmla="*/ 19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2" h="256" extrusionOk="0">
                  <a:moveTo>
                    <a:pt x="355" y="19"/>
                  </a:moveTo>
                  <a:cubicBezTo>
                    <a:pt x="355" y="0"/>
                    <a:pt x="355" y="0"/>
                    <a:pt x="355" y="0"/>
                  </a:cubicBezTo>
                  <a:cubicBezTo>
                    <a:pt x="472" y="0"/>
                    <a:pt x="472" y="0"/>
                    <a:pt x="472" y="0"/>
                  </a:cubicBezTo>
                  <a:cubicBezTo>
                    <a:pt x="472" y="19"/>
                    <a:pt x="472" y="19"/>
                    <a:pt x="472" y="19"/>
                  </a:cubicBezTo>
                  <a:cubicBezTo>
                    <a:pt x="472" y="152"/>
                    <a:pt x="369" y="256"/>
                    <a:pt x="236" y="256"/>
                  </a:cubicBezTo>
                  <a:cubicBezTo>
                    <a:pt x="103" y="256"/>
                    <a:pt x="0" y="152"/>
                    <a:pt x="0" y="1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17" y="19"/>
                    <a:pt x="117" y="19"/>
                    <a:pt x="117" y="19"/>
                  </a:cubicBezTo>
                  <a:cubicBezTo>
                    <a:pt x="117" y="91"/>
                    <a:pt x="167" y="144"/>
                    <a:pt x="236" y="144"/>
                  </a:cubicBezTo>
                  <a:cubicBezTo>
                    <a:pt x="305" y="144"/>
                    <a:pt x="355" y="91"/>
                    <a:pt x="355" y="1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17" name="Freeform 6"/>
            <p:cNvSpPr/>
            <p:nvPr userDrawn="1"/>
          </p:nvSpPr>
          <p:spPr bwMode="black">
            <a:xfrm>
              <a:off x="3107" y="939"/>
              <a:ext cx="300" cy="359"/>
            </a:xfrm>
            <a:custGeom>
              <a:avLst/>
              <a:gdLst>
                <a:gd name="T0" fmla="*/ 59 w 300"/>
                <a:gd name="T1" fmla="*/ 91 h 359"/>
                <a:gd name="T2" fmla="*/ 59 w 300"/>
                <a:gd name="T3" fmla="*/ 359 h 359"/>
                <a:gd name="T4" fmla="*/ 0 w 300"/>
                <a:gd name="T5" fmla="*/ 359 h 359"/>
                <a:gd name="T6" fmla="*/ 0 w 300"/>
                <a:gd name="T7" fmla="*/ 0 h 359"/>
                <a:gd name="T8" fmla="*/ 72 w 300"/>
                <a:gd name="T9" fmla="*/ 0 h 359"/>
                <a:gd name="T10" fmla="*/ 228 w 300"/>
                <a:gd name="T11" fmla="*/ 262 h 359"/>
                <a:gd name="T12" fmla="*/ 243 w 300"/>
                <a:gd name="T13" fmla="*/ 296 h 359"/>
                <a:gd name="T14" fmla="*/ 242 w 300"/>
                <a:gd name="T15" fmla="*/ 259 h 359"/>
                <a:gd name="T16" fmla="*/ 242 w 300"/>
                <a:gd name="T17" fmla="*/ 0 h 359"/>
                <a:gd name="T18" fmla="*/ 300 w 300"/>
                <a:gd name="T19" fmla="*/ 0 h 359"/>
                <a:gd name="T20" fmla="*/ 300 w 300"/>
                <a:gd name="T21" fmla="*/ 359 h 359"/>
                <a:gd name="T22" fmla="*/ 233 w 300"/>
                <a:gd name="T23" fmla="*/ 359 h 359"/>
                <a:gd name="T24" fmla="*/ 71 w 300"/>
                <a:gd name="T25" fmla="*/ 87 h 359"/>
                <a:gd name="T26" fmla="*/ 56 w 300"/>
                <a:gd name="T27" fmla="*/ 57 h 359"/>
                <a:gd name="T28" fmla="*/ 59 w 300"/>
                <a:gd name="T29" fmla="*/ 91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00" h="359" extrusionOk="0">
                  <a:moveTo>
                    <a:pt x="59" y="91"/>
                  </a:moveTo>
                  <a:lnTo>
                    <a:pt x="59" y="359"/>
                  </a:lnTo>
                  <a:lnTo>
                    <a:pt x="0" y="359"/>
                  </a:lnTo>
                  <a:lnTo>
                    <a:pt x="0" y="0"/>
                  </a:lnTo>
                  <a:lnTo>
                    <a:pt x="72" y="0"/>
                  </a:lnTo>
                  <a:lnTo>
                    <a:pt x="228" y="262"/>
                  </a:lnTo>
                  <a:lnTo>
                    <a:pt x="243" y="296"/>
                  </a:lnTo>
                  <a:lnTo>
                    <a:pt x="242" y="259"/>
                  </a:lnTo>
                  <a:lnTo>
                    <a:pt x="242" y="0"/>
                  </a:lnTo>
                  <a:lnTo>
                    <a:pt x="300" y="0"/>
                  </a:lnTo>
                  <a:lnTo>
                    <a:pt x="300" y="359"/>
                  </a:lnTo>
                  <a:lnTo>
                    <a:pt x="233" y="359"/>
                  </a:lnTo>
                  <a:lnTo>
                    <a:pt x="71" y="87"/>
                  </a:lnTo>
                  <a:lnTo>
                    <a:pt x="56" y="57"/>
                  </a:lnTo>
                  <a:lnTo>
                    <a:pt x="59" y="9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18" name="Freeform 7"/>
            <p:cNvSpPr>
              <a:spLocks noEditPoints="1"/>
            </p:cNvSpPr>
            <p:nvPr userDrawn="1"/>
          </p:nvSpPr>
          <p:spPr bwMode="black">
            <a:xfrm>
              <a:off x="3466" y="1017"/>
              <a:ext cx="297" cy="287"/>
            </a:xfrm>
            <a:custGeom>
              <a:avLst/>
              <a:gdLst>
                <a:gd name="T0" fmla="*/ 57 w 198"/>
                <a:gd name="T1" fmla="*/ 191 h 191"/>
                <a:gd name="T2" fmla="*/ 15 w 198"/>
                <a:gd name="T3" fmla="*/ 178 h 191"/>
                <a:gd name="T4" fmla="*/ 0 w 198"/>
                <a:gd name="T5" fmla="*/ 145 h 191"/>
                <a:gd name="T6" fmla="*/ 6 w 198"/>
                <a:gd name="T7" fmla="*/ 119 h 191"/>
                <a:gd name="T8" fmla="*/ 23 w 198"/>
                <a:gd name="T9" fmla="*/ 103 h 191"/>
                <a:gd name="T10" fmla="*/ 47 w 198"/>
                <a:gd name="T11" fmla="*/ 93 h 191"/>
                <a:gd name="T12" fmla="*/ 84 w 198"/>
                <a:gd name="T13" fmla="*/ 83 h 191"/>
                <a:gd name="T14" fmla="*/ 119 w 198"/>
                <a:gd name="T15" fmla="*/ 73 h 191"/>
                <a:gd name="T16" fmla="*/ 128 w 198"/>
                <a:gd name="T17" fmla="*/ 57 h 191"/>
                <a:gd name="T18" fmla="*/ 120 w 198"/>
                <a:gd name="T19" fmla="*/ 39 h 191"/>
                <a:gd name="T20" fmla="*/ 91 w 198"/>
                <a:gd name="T21" fmla="*/ 32 h 191"/>
                <a:gd name="T22" fmla="*/ 58 w 198"/>
                <a:gd name="T23" fmla="*/ 42 h 191"/>
                <a:gd name="T24" fmla="*/ 40 w 198"/>
                <a:gd name="T25" fmla="*/ 69 h 191"/>
                <a:gd name="T26" fmla="*/ 4 w 198"/>
                <a:gd name="T27" fmla="*/ 58 h 191"/>
                <a:gd name="T28" fmla="*/ 39 w 198"/>
                <a:gd name="T29" fmla="*/ 15 h 191"/>
                <a:gd name="T30" fmla="*/ 92 w 198"/>
                <a:gd name="T31" fmla="*/ 0 h 191"/>
                <a:gd name="T32" fmla="*/ 146 w 198"/>
                <a:gd name="T33" fmla="*/ 17 h 191"/>
                <a:gd name="T34" fmla="*/ 166 w 198"/>
                <a:gd name="T35" fmla="*/ 66 h 191"/>
                <a:gd name="T36" fmla="*/ 166 w 198"/>
                <a:gd name="T37" fmla="*/ 135 h 191"/>
                <a:gd name="T38" fmla="*/ 171 w 198"/>
                <a:gd name="T39" fmla="*/ 155 h 191"/>
                <a:gd name="T40" fmla="*/ 185 w 198"/>
                <a:gd name="T41" fmla="*/ 160 h 191"/>
                <a:gd name="T42" fmla="*/ 192 w 198"/>
                <a:gd name="T43" fmla="*/ 159 h 191"/>
                <a:gd name="T44" fmla="*/ 198 w 198"/>
                <a:gd name="T45" fmla="*/ 157 h 191"/>
                <a:gd name="T46" fmla="*/ 198 w 198"/>
                <a:gd name="T47" fmla="*/ 184 h 191"/>
                <a:gd name="T48" fmla="*/ 186 w 198"/>
                <a:gd name="T49" fmla="*/ 188 h 191"/>
                <a:gd name="T50" fmla="*/ 170 w 198"/>
                <a:gd name="T51" fmla="*/ 190 h 191"/>
                <a:gd name="T52" fmla="*/ 139 w 198"/>
                <a:gd name="T53" fmla="*/ 179 h 191"/>
                <a:gd name="T54" fmla="*/ 129 w 198"/>
                <a:gd name="T55" fmla="*/ 143 h 191"/>
                <a:gd name="T56" fmla="*/ 101 w 198"/>
                <a:gd name="T57" fmla="*/ 178 h 191"/>
                <a:gd name="T58" fmla="*/ 57 w 198"/>
                <a:gd name="T59" fmla="*/ 191 h 191"/>
                <a:gd name="T60" fmla="*/ 72 w 198"/>
                <a:gd name="T61" fmla="*/ 161 h 191"/>
                <a:gd name="T62" fmla="*/ 95 w 198"/>
                <a:gd name="T63" fmla="*/ 156 h 191"/>
                <a:gd name="T64" fmla="*/ 113 w 198"/>
                <a:gd name="T65" fmla="*/ 143 h 191"/>
                <a:gd name="T66" fmla="*/ 125 w 198"/>
                <a:gd name="T67" fmla="*/ 124 h 191"/>
                <a:gd name="T68" fmla="*/ 130 w 198"/>
                <a:gd name="T69" fmla="*/ 101 h 191"/>
                <a:gd name="T70" fmla="*/ 130 w 198"/>
                <a:gd name="T71" fmla="*/ 88 h 191"/>
                <a:gd name="T72" fmla="*/ 116 w 198"/>
                <a:gd name="T73" fmla="*/ 98 h 191"/>
                <a:gd name="T74" fmla="*/ 88 w 198"/>
                <a:gd name="T75" fmla="*/ 105 h 191"/>
                <a:gd name="T76" fmla="*/ 52 w 198"/>
                <a:gd name="T77" fmla="*/ 117 h 191"/>
                <a:gd name="T78" fmla="*/ 40 w 198"/>
                <a:gd name="T79" fmla="*/ 138 h 191"/>
                <a:gd name="T80" fmla="*/ 48 w 198"/>
                <a:gd name="T81" fmla="*/ 155 h 191"/>
                <a:gd name="T82" fmla="*/ 72 w 198"/>
                <a:gd name="T83" fmla="*/ 161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98" h="191" extrusionOk="0">
                  <a:moveTo>
                    <a:pt x="57" y="191"/>
                  </a:moveTo>
                  <a:cubicBezTo>
                    <a:pt x="39" y="191"/>
                    <a:pt x="25" y="187"/>
                    <a:pt x="15" y="178"/>
                  </a:cubicBezTo>
                  <a:cubicBezTo>
                    <a:pt x="5" y="170"/>
                    <a:pt x="0" y="159"/>
                    <a:pt x="0" y="145"/>
                  </a:cubicBezTo>
                  <a:cubicBezTo>
                    <a:pt x="0" y="134"/>
                    <a:pt x="2" y="126"/>
                    <a:pt x="6" y="119"/>
                  </a:cubicBezTo>
                  <a:cubicBezTo>
                    <a:pt x="10" y="113"/>
                    <a:pt x="16" y="107"/>
                    <a:pt x="23" y="103"/>
                  </a:cubicBezTo>
                  <a:cubicBezTo>
                    <a:pt x="29" y="99"/>
                    <a:pt x="37" y="95"/>
                    <a:pt x="47" y="93"/>
                  </a:cubicBezTo>
                  <a:cubicBezTo>
                    <a:pt x="56" y="90"/>
                    <a:pt x="69" y="87"/>
                    <a:pt x="84" y="83"/>
                  </a:cubicBezTo>
                  <a:cubicBezTo>
                    <a:pt x="101" y="80"/>
                    <a:pt x="112" y="76"/>
                    <a:pt x="119" y="73"/>
                  </a:cubicBezTo>
                  <a:cubicBezTo>
                    <a:pt x="125" y="69"/>
                    <a:pt x="128" y="64"/>
                    <a:pt x="128" y="57"/>
                  </a:cubicBezTo>
                  <a:cubicBezTo>
                    <a:pt x="128" y="50"/>
                    <a:pt x="126" y="45"/>
                    <a:pt x="120" y="39"/>
                  </a:cubicBezTo>
                  <a:cubicBezTo>
                    <a:pt x="114" y="34"/>
                    <a:pt x="105" y="32"/>
                    <a:pt x="91" y="32"/>
                  </a:cubicBezTo>
                  <a:cubicBezTo>
                    <a:pt x="77" y="32"/>
                    <a:pt x="67" y="35"/>
                    <a:pt x="58" y="42"/>
                  </a:cubicBezTo>
                  <a:cubicBezTo>
                    <a:pt x="50" y="48"/>
                    <a:pt x="44" y="57"/>
                    <a:pt x="40" y="69"/>
                  </a:cubicBezTo>
                  <a:cubicBezTo>
                    <a:pt x="4" y="58"/>
                    <a:pt x="4" y="58"/>
                    <a:pt x="4" y="58"/>
                  </a:cubicBezTo>
                  <a:cubicBezTo>
                    <a:pt x="11" y="39"/>
                    <a:pt x="23" y="24"/>
                    <a:pt x="39" y="15"/>
                  </a:cubicBezTo>
                  <a:cubicBezTo>
                    <a:pt x="54" y="5"/>
                    <a:pt x="72" y="0"/>
                    <a:pt x="92" y="0"/>
                  </a:cubicBezTo>
                  <a:cubicBezTo>
                    <a:pt x="115" y="0"/>
                    <a:pt x="133" y="6"/>
                    <a:pt x="146" y="17"/>
                  </a:cubicBezTo>
                  <a:cubicBezTo>
                    <a:pt x="160" y="28"/>
                    <a:pt x="166" y="44"/>
                    <a:pt x="166" y="66"/>
                  </a:cubicBezTo>
                  <a:cubicBezTo>
                    <a:pt x="166" y="135"/>
                    <a:pt x="166" y="135"/>
                    <a:pt x="166" y="135"/>
                  </a:cubicBezTo>
                  <a:cubicBezTo>
                    <a:pt x="166" y="145"/>
                    <a:pt x="168" y="151"/>
                    <a:pt x="171" y="155"/>
                  </a:cubicBezTo>
                  <a:cubicBezTo>
                    <a:pt x="174" y="158"/>
                    <a:pt x="179" y="160"/>
                    <a:pt x="185" y="160"/>
                  </a:cubicBezTo>
                  <a:cubicBezTo>
                    <a:pt x="187" y="160"/>
                    <a:pt x="190" y="159"/>
                    <a:pt x="192" y="159"/>
                  </a:cubicBezTo>
                  <a:cubicBezTo>
                    <a:pt x="194" y="159"/>
                    <a:pt x="196" y="158"/>
                    <a:pt x="198" y="157"/>
                  </a:cubicBezTo>
                  <a:cubicBezTo>
                    <a:pt x="198" y="184"/>
                    <a:pt x="198" y="184"/>
                    <a:pt x="198" y="184"/>
                  </a:cubicBezTo>
                  <a:cubicBezTo>
                    <a:pt x="195" y="185"/>
                    <a:pt x="191" y="187"/>
                    <a:pt x="186" y="188"/>
                  </a:cubicBezTo>
                  <a:cubicBezTo>
                    <a:pt x="181" y="190"/>
                    <a:pt x="176" y="190"/>
                    <a:pt x="170" y="190"/>
                  </a:cubicBezTo>
                  <a:cubicBezTo>
                    <a:pt x="156" y="190"/>
                    <a:pt x="145" y="187"/>
                    <a:pt x="139" y="179"/>
                  </a:cubicBezTo>
                  <a:cubicBezTo>
                    <a:pt x="132" y="172"/>
                    <a:pt x="129" y="160"/>
                    <a:pt x="129" y="143"/>
                  </a:cubicBezTo>
                  <a:cubicBezTo>
                    <a:pt x="123" y="158"/>
                    <a:pt x="114" y="170"/>
                    <a:pt x="101" y="178"/>
                  </a:cubicBezTo>
                  <a:cubicBezTo>
                    <a:pt x="88" y="187"/>
                    <a:pt x="74" y="191"/>
                    <a:pt x="57" y="191"/>
                  </a:cubicBezTo>
                  <a:close/>
                  <a:moveTo>
                    <a:pt x="72" y="161"/>
                  </a:moveTo>
                  <a:cubicBezTo>
                    <a:pt x="80" y="161"/>
                    <a:pt x="88" y="159"/>
                    <a:pt x="95" y="156"/>
                  </a:cubicBezTo>
                  <a:cubicBezTo>
                    <a:pt x="102" y="153"/>
                    <a:pt x="108" y="148"/>
                    <a:pt x="113" y="143"/>
                  </a:cubicBezTo>
                  <a:cubicBezTo>
                    <a:pt x="118" y="137"/>
                    <a:pt x="122" y="131"/>
                    <a:pt x="125" y="124"/>
                  </a:cubicBezTo>
                  <a:cubicBezTo>
                    <a:pt x="128" y="116"/>
                    <a:pt x="130" y="109"/>
                    <a:pt x="130" y="101"/>
                  </a:cubicBezTo>
                  <a:cubicBezTo>
                    <a:pt x="130" y="88"/>
                    <a:pt x="130" y="88"/>
                    <a:pt x="130" y="88"/>
                  </a:cubicBezTo>
                  <a:cubicBezTo>
                    <a:pt x="127" y="92"/>
                    <a:pt x="122" y="95"/>
                    <a:pt x="116" y="98"/>
                  </a:cubicBezTo>
                  <a:cubicBezTo>
                    <a:pt x="109" y="100"/>
                    <a:pt x="100" y="103"/>
                    <a:pt x="88" y="105"/>
                  </a:cubicBezTo>
                  <a:cubicBezTo>
                    <a:pt x="72" y="109"/>
                    <a:pt x="60" y="113"/>
                    <a:pt x="52" y="117"/>
                  </a:cubicBezTo>
                  <a:cubicBezTo>
                    <a:pt x="44" y="122"/>
                    <a:pt x="40" y="129"/>
                    <a:pt x="40" y="138"/>
                  </a:cubicBezTo>
                  <a:cubicBezTo>
                    <a:pt x="40" y="145"/>
                    <a:pt x="42" y="151"/>
                    <a:pt x="48" y="155"/>
                  </a:cubicBezTo>
                  <a:cubicBezTo>
                    <a:pt x="54" y="159"/>
                    <a:pt x="62" y="161"/>
                    <a:pt x="72" y="1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19" name="Freeform 8"/>
            <p:cNvSpPr/>
            <p:nvPr userDrawn="1"/>
          </p:nvSpPr>
          <p:spPr bwMode="black">
            <a:xfrm>
              <a:off x="3804" y="1017"/>
              <a:ext cx="259" cy="281"/>
            </a:xfrm>
            <a:custGeom>
              <a:avLst/>
              <a:gdLst>
                <a:gd name="T0" fmla="*/ 0 w 172"/>
                <a:gd name="T1" fmla="*/ 187 h 187"/>
                <a:gd name="T2" fmla="*/ 0 w 172"/>
                <a:gd name="T3" fmla="*/ 4 h 187"/>
                <a:gd name="T4" fmla="*/ 40 w 172"/>
                <a:gd name="T5" fmla="*/ 4 h 187"/>
                <a:gd name="T6" fmla="*/ 40 w 172"/>
                <a:gd name="T7" fmla="*/ 47 h 187"/>
                <a:gd name="T8" fmla="*/ 65 w 172"/>
                <a:gd name="T9" fmla="*/ 12 h 187"/>
                <a:gd name="T10" fmla="*/ 105 w 172"/>
                <a:gd name="T11" fmla="*/ 0 h 187"/>
                <a:gd name="T12" fmla="*/ 154 w 172"/>
                <a:gd name="T13" fmla="*/ 21 h 187"/>
                <a:gd name="T14" fmla="*/ 172 w 172"/>
                <a:gd name="T15" fmla="*/ 75 h 187"/>
                <a:gd name="T16" fmla="*/ 172 w 172"/>
                <a:gd name="T17" fmla="*/ 187 h 187"/>
                <a:gd name="T18" fmla="*/ 132 w 172"/>
                <a:gd name="T19" fmla="*/ 187 h 187"/>
                <a:gd name="T20" fmla="*/ 132 w 172"/>
                <a:gd name="T21" fmla="*/ 85 h 187"/>
                <a:gd name="T22" fmla="*/ 122 w 172"/>
                <a:gd name="T23" fmla="*/ 48 h 187"/>
                <a:gd name="T24" fmla="*/ 88 w 172"/>
                <a:gd name="T25" fmla="*/ 33 h 187"/>
                <a:gd name="T26" fmla="*/ 53 w 172"/>
                <a:gd name="T27" fmla="*/ 50 h 187"/>
                <a:gd name="T28" fmla="*/ 40 w 172"/>
                <a:gd name="T29" fmla="*/ 97 h 187"/>
                <a:gd name="T30" fmla="*/ 40 w 172"/>
                <a:gd name="T31" fmla="*/ 187 h 187"/>
                <a:gd name="T32" fmla="*/ 0 w 172"/>
                <a:gd name="T33" fmla="*/ 187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2" h="187" extrusionOk="0">
                  <a:moveTo>
                    <a:pt x="0" y="187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40" y="47"/>
                    <a:pt x="40" y="47"/>
                    <a:pt x="40" y="47"/>
                  </a:cubicBezTo>
                  <a:cubicBezTo>
                    <a:pt x="46" y="32"/>
                    <a:pt x="54" y="20"/>
                    <a:pt x="65" y="12"/>
                  </a:cubicBezTo>
                  <a:cubicBezTo>
                    <a:pt x="77" y="4"/>
                    <a:pt x="90" y="0"/>
                    <a:pt x="105" y="0"/>
                  </a:cubicBezTo>
                  <a:cubicBezTo>
                    <a:pt x="126" y="0"/>
                    <a:pt x="143" y="7"/>
                    <a:pt x="154" y="21"/>
                  </a:cubicBezTo>
                  <a:cubicBezTo>
                    <a:pt x="166" y="35"/>
                    <a:pt x="172" y="53"/>
                    <a:pt x="172" y="75"/>
                  </a:cubicBezTo>
                  <a:cubicBezTo>
                    <a:pt x="172" y="187"/>
                    <a:pt x="172" y="187"/>
                    <a:pt x="172" y="187"/>
                  </a:cubicBezTo>
                  <a:cubicBezTo>
                    <a:pt x="132" y="187"/>
                    <a:pt x="132" y="187"/>
                    <a:pt x="132" y="187"/>
                  </a:cubicBezTo>
                  <a:cubicBezTo>
                    <a:pt x="132" y="85"/>
                    <a:pt x="132" y="85"/>
                    <a:pt x="132" y="85"/>
                  </a:cubicBezTo>
                  <a:cubicBezTo>
                    <a:pt x="132" y="70"/>
                    <a:pt x="129" y="57"/>
                    <a:pt x="122" y="48"/>
                  </a:cubicBezTo>
                  <a:cubicBezTo>
                    <a:pt x="115" y="38"/>
                    <a:pt x="104" y="33"/>
                    <a:pt x="88" y="33"/>
                  </a:cubicBezTo>
                  <a:cubicBezTo>
                    <a:pt x="73" y="33"/>
                    <a:pt x="61" y="39"/>
                    <a:pt x="53" y="50"/>
                  </a:cubicBezTo>
                  <a:cubicBezTo>
                    <a:pt x="44" y="61"/>
                    <a:pt x="40" y="77"/>
                    <a:pt x="40" y="97"/>
                  </a:cubicBezTo>
                  <a:cubicBezTo>
                    <a:pt x="40" y="187"/>
                    <a:pt x="40" y="187"/>
                    <a:pt x="40" y="187"/>
                  </a:cubicBezTo>
                  <a:lnTo>
                    <a:pt x="0" y="18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0" name="Freeform 9"/>
            <p:cNvSpPr/>
            <p:nvPr userDrawn="1"/>
          </p:nvSpPr>
          <p:spPr bwMode="black">
            <a:xfrm>
              <a:off x="4100" y="919"/>
              <a:ext cx="196" cy="385"/>
            </a:xfrm>
            <a:custGeom>
              <a:avLst/>
              <a:gdLst>
                <a:gd name="T0" fmla="*/ 131 w 131"/>
                <a:gd name="T1" fmla="*/ 216 h 256"/>
                <a:gd name="T2" fmla="*/ 131 w 131"/>
                <a:gd name="T3" fmla="*/ 249 h 256"/>
                <a:gd name="T4" fmla="*/ 116 w 131"/>
                <a:gd name="T5" fmla="*/ 254 h 256"/>
                <a:gd name="T6" fmla="*/ 98 w 131"/>
                <a:gd name="T7" fmla="*/ 256 h 256"/>
                <a:gd name="T8" fmla="*/ 55 w 131"/>
                <a:gd name="T9" fmla="*/ 240 h 256"/>
                <a:gd name="T10" fmla="*/ 42 w 131"/>
                <a:gd name="T11" fmla="*/ 194 h 256"/>
                <a:gd name="T12" fmla="*/ 42 w 131"/>
                <a:gd name="T13" fmla="*/ 102 h 256"/>
                <a:gd name="T14" fmla="*/ 0 w 131"/>
                <a:gd name="T15" fmla="*/ 102 h 256"/>
                <a:gd name="T16" fmla="*/ 0 w 131"/>
                <a:gd name="T17" fmla="*/ 69 h 256"/>
                <a:gd name="T18" fmla="*/ 42 w 131"/>
                <a:gd name="T19" fmla="*/ 69 h 256"/>
                <a:gd name="T20" fmla="*/ 42 w 131"/>
                <a:gd name="T21" fmla="*/ 22 h 256"/>
                <a:gd name="T22" fmla="*/ 79 w 131"/>
                <a:gd name="T23" fmla="*/ 0 h 256"/>
                <a:gd name="T24" fmla="*/ 79 w 131"/>
                <a:gd name="T25" fmla="*/ 69 h 256"/>
                <a:gd name="T26" fmla="*/ 131 w 131"/>
                <a:gd name="T27" fmla="*/ 69 h 256"/>
                <a:gd name="T28" fmla="*/ 131 w 131"/>
                <a:gd name="T29" fmla="*/ 102 h 256"/>
                <a:gd name="T30" fmla="*/ 79 w 131"/>
                <a:gd name="T31" fmla="*/ 102 h 256"/>
                <a:gd name="T32" fmla="*/ 79 w 131"/>
                <a:gd name="T33" fmla="*/ 189 h 256"/>
                <a:gd name="T34" fmla="*/ 86 w 131"/>
                <a:gd name="T35" fmla="*/ 214 h 256"/>
                <a:gd name="T36" fmla="*/ 107 w 131"/>
                <a:gd name="T37" fmla="*/ 222 h 256"/>
                <a:gd name="T38" fmla="*/ 120 w 131"/>
                <a:gd name="T39" fmla="*/ 220 h 256"/>
                <a:gd name="T40" fmla="*/ 131 w 131"/>
                <a:gd name="T41" fmla="*/ 21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1" h="256" extrusionOk="0">
                  <a:moveTo>
                    <a:pt x="131" y="216"/>
                  </a:moveTo>
                  <a:cubicBezTo>
                    <a:pt x="131" y="249"/>
                    <a:pt x="131" y="249"/>
                    <a:pt x="131" y="249"/>
                  </a:cubicBezTo>
                  <a:cubicBezTo>
                    <a:pt x="126" y="251"/>
                    <a:pt x="121" y="252"/>
                    <a:pt x="116" y="254"/>
                  </a:cubicBezTo>
                  <a:cubicBezTo>
                    <a:pt x="111" y="255"/>
                    <a:pt x="105" y="256"/>
                    <a:pt x="98" y="256"/>
                  </a:cubicBezTo>
                  <a:cubicBezTo>
                    <a:pt x="78" y="256"/>
                    <a:pt x="64" y="251"/>
                    <a:pt x="55" y="240"/>
                  </a:cubicBezTo>
                  <a:cubicBezTo>
                    <a:pt x="46" y="230"/>
                    <a:pt x="42" y="214"/>
                    <a:pt x="42" y="194"/>
                  </a:cubicBezTo>
                  <a:cubicBezTo>
                    <a:pt x="42" y="102"/>
                    <a:pt x="42" y="102"/>
                    <a:pt x="42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42" y="69"/>
                    <a:pt x="42" y="69"/>
                    <a:pt x="42" y="69"/>
                  </a:cubicBezTo>
                  <a:cubicBezTo>
                    <a:pt x="42" y="22"/>
                    <a:pt x="42" y="22"/>
                    <a:pt x="42" y="22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131" y="69"/>
                    <a:pt x="131" y="69"/>
                    <a:pt x="131" y="69"/>
                  </a:cubicBezTo>
                  <a:cubicBezTo>
                    <a:pt x="131" y="102"/>
                    <a:pt x="131" y="102"/>
                    <a:pt x="131" y="102"/>
                  </a:cubicBezTo>
                  <a:cubicBezTo>
                    <a:pt x="79" y="102"/>
                    <a:pt x="79" y="102"/>
                    <a:pt x="79" y="102"/>
                  </a:cubicBezTo>
                  <a:cubicBezTo>
                    <a:pt x="79" y="189"/>
                    <a:pt x="79" y="189"/>
                    <a:pt x="79" y="189"/>
                  </a:cubicBezTo>
                  <a:cubicBezTo>
                    <a:pt x="79" y="201"/>
                    <a:pt x="82" y="210"/>
                    <a:pt x="86" y="214"/>
                  </a:cubicBezTo>
                  <a:cubicBezTo>
                    <a:pt x="91" y="219"/>
                    <a:pt x="98" y="222"/>
                    <a:pt x="107" y="222"/>
                  </a:cubicBezTo>
                  <a:cubicBezTo>
                    <a:pt x="112" y="222"/>
                    <a:pt x="116" y="221"/>
                    <a:pt x="120" y="220"/>
                  </a:cubicBezTo>
                  <a:cubicBezTo>
                    <a:pt x="123" y="219"/>
                    <a:pt x="127" y="218"/>
                    <a:pt x="131" y="21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1" name="Freeform 10"/>
            <p:cNvSpPr>
              <a:spLocks noEditPoints="1"/>
            </p:cNvSpPr>
            <p:nvPr userDrawn="1"/>
          </p:nvSpPr>
          <p:spPr bwMode="black">
            <a:xfrm>
              <a:off x="4328" y="1017"/>
              <a:ext cx="273" cy="287"/>
            </a:xfrm>
            <a:custGeom>
              <a:avLst/>
              <a:gdLst>
                <a:gd name="T0" fmla="*/ 177 w 182"/>
                <a:gd name="T1" fmla="*/ 147 h 191"/>
                <a:gd name="T2" fmla="*/ 146 w 182"/>
                <a:gd name="T3" fmla="*/ 178 h 191"/>
                <a:gd name="T4" fmla="*/ 95 w 182"/>
                <a:gd name="T5" fmla="*/ 191 h 191"/>
                <a:gd name="T6" fmla="*/ 54 w 182"/>
                <a:gd name="T7" fmla="*/ 184 h 191"/>
                <a:gd name="T8" fmla="*/ 24 w 182"/>
                <a:gd name="T9" fmla="*/ 164 h 191"/>
                <a:gd name="T10" fmla="*/ 6 w 182"/>
                <a:gd name="T11" fmla="*/ 134 h 191"/>
                <a:gd name="T12" fmla="*/ 0 w 182"/>
                <a:gd name="T13" fmla="*/ 97 h 191"/>
                <a:gd name="T14" fmla="*/ 6 w 182"/>
                <a:gd name="T15" fmla="*/ 60 h 191"/>
                <a:gd name="T16" fmla="*/ 25 w 182"/>
                <a:gd name="T17" fmla="*/ 29 h 191"/>
                <a:gd name="T18" fmla="*/ 54 w 182"/>
                <a:gd name="T19" fmla="*/ 8 h 191"/>
                <a:gd name="T20" fmla="*/ 94 w 182"/>
                <a:gd name="T21" fmla="*/ 0 h 191"/>
                <a:gd name="T22" fmla="*/ 133 w 182"/>
                <a:gd name="T23" fmla="*/ 8 h 191"/>
                <a:gd name="T24" fmla="*/ 160 w 182"/>
                <a:gd name="T25" fmla="*/ 28 h 191"/>
                <a:gd name="T26" fmla="*/ 176 w 182"/>
                <a:gd name="T27" fmla="*/ 57 h 191"/>
                <a:gd name="T28" fmla="*/ 182 w 182"/>
                <a:gd name="T29" fmla="*/ 93 h 191"/>
                <a:gd name="T30" fmla="*/ 182 w 182"/>
                <a:gd name="T31" fmla="*/ 106 h 191"/>
                <a:gd name="T32" fmla="*/ 39 w 182"/>
                <a:gd name="T33" fmla="*/ 106 h 191"/>
                <a:gd name="T34" fmla="*/ 55 w 182"/>
                <a:gd name="T35" fmla="*/ 144 h 191"/>
                <a:gd name="T36" fmla="*/ 95 w 182"/>
                <a:gd name="T37" fmla="*/ 158 h 191"/>
                <a:gd name="T38" fmla="*/ 125 w 182"/>
                <a:gd name="T39" fmla="*/ 150 h 191"/>
                <a:gd name="T40" fmla="*/ 144 w 182"/>
                <a:gd name="T41" fmla="*/ 128 h 191"/>
                <a:gd name="T42" fmla="*/ 177 w 182"/>
                <a:gd name="T43" fmla="*/ 147 h 191"/>
                <a:gd name="T44" fmla="*/ 94 w 182"/>
                <a:gd name="T45" fmla="*/ 33 h 191"/>
                <a:gd name="T46" fmla="*/ 56 w 182"/>
                <a:gd name="T47" fmla="*/ 46 h 191"/>
                <a:gd name="T48" fmla="*/ 39 w 182"/>
                <a:gd name="T49" fmla="*/ 82 h 191"/>
                <a:gd name="T50" fmla="*/ 143 w 182"/>
                <a:gd name="T51" fmla="*/ 82 h 191"/>
                <a:gd name="T52" fmla="*/ 130 w 182"/>
                <a:gd name="T53" fmla="*/ 47 h 191"/>
                <a:gd name="T54" fmla="*/ 94 w 182"/>
                <a:gd name="T55" fmla="*/ 33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82" h="191" extrusionOk="0">
                  <a:moveTo>
                    <a:pt x="177" y="147"/>
                  </a:moveTo>
                  <a:cubicBezTo>
                    <a:pt x="170" y="159"/>
                    <a:pt x="159" y="170"/>
                    <a:pt x="146" y="178"/>
                  </a:cubicBezTo>
                  <a:cubicBezTo>
                    <a:pt x="132" y="187"/>
                    <a:pt x="116" y="191"/>
                    <a:pt x="95" y="191"/>
                  </a:cubicBezTo>
                  <a:cubicBezTo>
                    <a:pt x="80" y="191"/>
                    <a:pt x="66" y="188"/>
                    <a:pt x="54" y="184"/>
                  </a:cubicBezTo>
                  <a:cubicBezTo>
                    <a:pt x="42" y="179"/>
                    <a:pt x="32" y="172"/>
                    <a:pt x="24" y="164"/>
                  </a:cubicBezTo>
                  <a:cubicBezTo>
                    <a:pt x="16" y="156"/>
                    <a:pt x="10" y="146"/>
                    <a:pt x="6" y="134"/>
                  </a:cubicBezTo>
                  <a:cubicBezTo>
                    <a:pt x="2" y="122"/>
                    <a:pt x="0" y="110"/>
                    <a:pt x="0" y="97"/>
                  </a:cubicBezTo>
                  <a:cubicBezTo>
                    <a:pt x="0" y="84"/>
                    <a:pt x="2" y="71"/>
                    <a:pt x="6" y="60"/>
                  </a:cubicBezTo>
                  <a:cubicBezTo>
                    <a:pt x="11" y="48"/>
                    <a:pt x="17" y="37"/>
                    <a:pt x="25" y="29"/>
                  </a:cubicBezTo>
                  <a:cubicBezTo>
                    <a:pt x="33" y="20"/>
                    <a:pt x="43" y="13"/>
                    <a:pt x="54" y="8"/>
                  </a:cubicBezTo>
                  <a:cubicBezTo>
                    <a:pt x="66" y="3"/>
                    <a:pt x="79" y="0"/>
                    <a:pt x="94" y="0"/>
                  </a:cubicBezTo>
                  <a:cubicBezTo>
                    <a:pt x="109" y="0"/>
                    <a:pt x="122" y="3"/>
                    <a:pt x="133" y="8"/>
                  </a:cubicBezTo>
                  <a:cubicBezTo>
                    <a:pt x="144" y="13"/>
                    <a:pt x="153" y="19"/>
                    <a:pt x="160" y="28"/>
                  </a:cubicBezTo>
                  <a:cubicBezTo>
                    <a:pt x="167" y="36"/>
                    <a:pt x="173" y="46"/>
                    <a:pt x="176" y="57"/>
                  </a:cubicBezTo>
                  <a:cubicBezTo>
                    <a:pt x="180" y="68"/>
                    <a:pt x="182" y="80"/>
                    <a:pt x="182" y="93"/>
                  </a:cubicBezTo>
                  <a:cubicBezTo>
                    <a:pt x="182" y="106"/>
                    <a:pt x="182" y="106"/>
                    <a:pt x="182" y="106"/>
                  </a:cubicBezTo>
                  <a:cubicBezTo>
                    <a:pt x="39" y="106"/>
                    <a:pt x="39" y="106"/>
                    <a:pt x="39" y="106"/>
                  </a:cubicBezTo>
                  <a:cubicBezTo>
                    <a:pt x="40" y="122"/>
                    <a:pt x="46" y="135"/>
                    <a:pt x="55" y="144"/>
                  </a:cubicBezTo>
                  <a:cubicBezTo>
                    <a:pt x="64" y="153"/>
                    <a:pt x="78" y="158"/>
                    <a:pt x="95" y="158"/>
                  </a:cubicBezTo>
                  <a:cubicBezTo>
                    <a:pt x="107" y="158"/>
                    <a:pt x="117" y="155"/>
                    <a:pt x="125" y="150"/>
                  </a:cubicBezTo>
                  <a:cubicBezTo>
                    <a:pt x="132" y="145"/>
                    <a:pt x="139" y="138"/>
                    <a:pt x="144" y="128"/>
                  </a:cubicBezTo>
                  <a:lnTo>
                    <a:pt x="177" y="147"/>
                  </a:lnTo>
                  <a:close/>
                  <a:moveTo>
                    <a:pt x="94" y="33"/>
                  </a:moveTo>
                  <a:cubicBezTo>
                    <a:pt x="78" y="33"/>
                    <a:pt x="66" y="37"/>
                    <a:pt x="56" y="46"/>
                  </a:cubicBezTo>
                  <a:cubicBezTo>
                    <a:pt x="47" y="55"/>
                    <a:pt x="41" y="66"/>
                    <a:pt x="39" y="82"/>
                  </a:cubicBezTo>
                  <a:cubicBezTo>
                    <a:pt x="143" y="82"/>
                    <a:pt x="143" y="82"/>
                    <a:pt x="143" y="82"/>
                  </a:cubicBezTo>
                  <a:cubicBezTo>
                    <a:pt x="142" y="68"/>
                    <a:pt x="138" y="56"/>
                    <a:pt x="130" y="47"/>
                  </a:cubicBezTo>
                  <a:cubicBezTo>
                    <a:pt x="122" y="38"/>
                    <a:pt x="110" y="33"/>
                    <a:pt x="94" y="3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2" name="Freeform 11"/>
            <p:cNvSpPr/>
            <p:nvPr userDrawn="1"/>
          </p:nvSpPr>
          <p:spPr bwMode="black">
            <a:xfrm>
              <a:off x="4637" y="1017"/>
              <a:ext cx="248" cy="287"/>
            </a:xfrm>
            <a:custGeom>
              <a:avLst/>
              <a:gdLst>
                <a:gd name="T0" fmla="*/ 0 w 165"/>
                <a:gd name="T1" fmla="*/ 155 h 191"/>
                <a:gd name="T2" fmla="*/ 28 w 165"/>
                <a:gd name="T3" fmla="*/ 127 h 191"/>
                <a:gd name="T4" fmla="*/ 54 w 165"/>
                <a:gd name="T5" fmla="*/ 150 h 191"/>
                <a:gd name="T6" fmla="*/ 89 w 165"/>
                <a:gd name="T7" fmla="*/ 158 h 191"/>
                <a:gd name="T8" fmla="*/ 117 w 165"/>
                <a:gd name="T9" fmla="*/ 150 h 191"/>
                <a:gd name="T10" fmla="*/ 126 w 165"/>
                <a:gd name="T11" fmla="*/ 132 h 191"/>
                <a:gd name="T12" fmla="*/ 121 w 165"/>
                <a:gd name="T13" fmla="*/ 121 h 191"/>
                <a:gd name="T14" fmla="*/ 108 w 165"/>
                <a:gd name="T15" fmla="*/ 114 h 191"/>
                <a:gd name="T16" fmla="*/ 88 w 165"/>
                <a:gd name="T17" fmla="*/ 110 h 191"/>
                <a:gd name="T18" fmla="*/ 64 w 165"/>
                <a:gd name="T19" fmla="*/ 106 h 191"/>
                <a:gd name="T20" fmla="*/ 23 w 165"/>
                <a:gd name="T21" fmla="*/ 92 h 191"/>
                <a:gd name="T22" fmla="*/ 6 w 165"/>
                <a:gd name="T23" fmla="*/ 57 h 191"/>
                <a:gd name="T24" fmla="*/ 26 w 165"/>
                <a:gd name="T25" fmla="*/ 16 h 191"/>
                <a:gd name="T26" fmla="*/ 79 w 165"/>
                <a:gd name="T27" fmla="*/ 0 h 191"/>
                <a:gd name="T28" fmla="*/ 128 w 165"/>
                <a:gd name="T29" fmla="*/ 9 h 191"/>
                <a:gd name="T30" fmla="*/ 165 w 165"/>
                <a:gd name="T31" fmla="*/ 37 h 191"/>
                <a:gd name="T32" fmla="*/ 134 w 165"/>
                <a:gd name="T33" fmla="*/ 63 h 191"/>
                <a:gd name="T34" fmla="*/ 110 w 165"/>
                <a:gd name="T35" fmla="*/ 41 h 191"/>
                <a:gd name="T36" fmla="*/ 77 w 165"/>
                <a:gd name="T37" fmla="*/ 33 h 191"/>
                <a:gd name="T38" fmla="*/ 50 w 165"/>
                <a:gd name="T39" fmla="*/ 40 h 191"/>
                <a:gd name="T40" fmla="*/ 41 w 165"/>
                <a:gd name="T41" fmla="*/ 57 h 191"/>
                <a:gd name="T42" fmla="*/ 56 w 165"/>
                <a:gd name="T43" fmla="*/ 74 h 191"/>
                <a:gd name="T44" fmla="*/ 94 w 165"/>
                <a:gd name="T45" fmla="*/ 82 h 191"/>
                <a:gd name="T46" fmla="*/ 119 w 165"/>
                <a:gd name="T47" fmla="*/ 87 h 191"/>
                <a:gd name="T48" fmla="*/ 141 w 165"/>
                <a:gd name="T49" fmla="*/ 95 h 191"/>
                <a:gd name="T50" fmla="*/ 156 w 165"/>
                <a:gd name="T51" fmla="*/ 110 h 191"/>
                <a:gd name="T52" fmla="*/ 162 w 165"/>
                <a:gd name="T53" fmla="*/ 132 h 191"/>
                <a:gd name="T54" fmla="*/ 142 w 165"/>
                <a:gd name="T55" fmla="*/ 175 h 191"/>
                <a:gd name="T56" fmla="*/ 88 w 165"/>
                <a:gd name="T57" fmla="*/ 191 h 191"/>
                <a:gd name="T58" fmla="*/ 35 w 165"/>
                <a:gd name="T59" fmla="*/ 181 h 191"/>
                <a:gd name="T60" fmla="*/ 0 w 165"/>
                <a:gd name="T61" fmla="*/ 15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65" h="191" extrusionOk="0">
                  <a:moveTo>
                    <a:pt x="0" y="155"/>
                  </a:moveTo>
                  <a:cubicBezTo>
                    <a:pt x="28" y="127"/>
                    <a:pt x="28" y="127"/>
                    <a:pt x="28" y="127"/>
                  </a:cubicBezTo>
                  <a:cubicBezTo>
                    <a:pt x="36" y="138"/>
                    <a:pt x="44" y="145"/>
                    <a:pt x="54" y="150"/>
                  </a:cubicBezTo>
                  <a:cubicBezTo>
                    <a:pt x="64" y="155"/>
                    <a:pt x="76" y="158"/>
                    <a:pt x="89" y="158"/>
                  </a:cubicBezTo>
                  <a:cubicBezTo>
                    <a:pt x="102" y="158"/>
                    <a:pt x="112" y="155"/>
                    <a:pt x="117" y="150"/>
                  </a:cubicBezTo>
                  <a:cubicBezTo>
                    <a:pt x="123" y="145"/>
                    <a:pt x="126" y="139"/>
                    <a:pt x="126" y="132"/>
                  </a:cubicBezTo>
                  <a:cubicBezTo>
                    <a:pt x="126" y="128"/>
                    <a:pt x="124" y="124"/>
                    <a:pt x="121" y="121"/>
                  </a:cubicBezTo>
                  <a:cubicBezTo>
                    <a:pt x="118" y="118"/>
                    <a:pt x="113" y="116"/>
                    <a:pt x="108" y="114"/>
                  </a:cubicBezTo>
                  <a:cubicBezTo>
                    <a:pt x="102" y="113"/>
                    <a:pt x="95" y="111"/>
                    <a:pt x="88" y="110"/>
                  </a:cubicBezTo>
                  <a:cubicBezTo>
                    <a:pt x="80" y="109"/>
                    <a:pt x="72" y="107"/>
                    <a:pt x="64" y="106"/>
                  </a:cubicBezTo>
                  <a:cubicBezTo>
                    <a:pt x="48" y="104"/>
                    <a:pt x="34" y="99"/>
                    <a:pt x="23" y="92"/>
                  </a:cubicBezTo>
                  <a:cubicBezTo>
                    <a:pt x="12" y="85"/>
                    <a:pt x="6" y="73"/>
                    <a:pt x="6" y="57"/>
                  </a:cubicBezTo>
                  <a:cubicBezTo>
                    <a:pt x="6" y="41"/>
                    <a:pt x="13" y="27"/>
                    <a:pt x="26" y="16"/>
                  </a:cubicBezTo>
                  <a:cubicBezTo>
                    <a:pt x="39" y="5"/>
                    <a:pt x="56" y="0"/>
                    <a:pt x="79" y="0"/>
                  </a:cubicBezTo>
                  <a:cubicBezTo>
                    <a:pt x="98" y="0"/>
                    <a:pt x="114" y="3"/>
                    <a:pt x="128" y="9"/>
                  </a:cubicBezTo>
                  <a:cubicBezTo>
                    <a:pt x="142" y="15"/>
                    <a:pt x="154" y="24"/>
                    <a:pt x="165" y="37"/>
                  </a:cubicBezTo>
                  <a:cubicBezTo>
                    <a:pt x="134" y="63"/>
                    <a:pt x="134" y="63"/>
                    <a:pt x="134" y="63"/>
                  </a:cubicBezTo>
                  <a:cubicBezTo>
                    <a:pt x="127" y="53"/>
                    <a:pt x="119" y="46"/>
                    <a:pt x="110" y="41"/>
                  </a:cubicBezTo>
                  <a:cubicBezTo>
                    <a:pt x="101" y="36"/>
                    <a:pt x="90" y="33"/>
                    <a:pt x="77" y="33"/>
                  </a:cubicBezTo>
                  <a:cubicBezTo>
                    <a:pt x="64" y="33"/>
                    <a:pt x="55" y="35"/>
                    <a:pt x="50" y="40"/>
                  </a:cubicBezTo>
                  <a:cubicBezTo>
                    <a:pt x="44" y="45"/>
                    <a:pt x="41" y="51"/>
                    <a:pt x="41" y="57"/>
                  </a:cubicBezTo>
                  <a:cubicBezTo>
                    <a:pt x="41" y="66"/>
                    <a:pt x="46" y="71"/>
                    <a:pt x="56" y="74"/>
                  </a:cubicBezTo>
                  <a:cubicBezTo>
                    <a:pt x="66" y="77"/>
                    <a:pt x="78" y="80"/>
                    <a:pt x="94" y="82"/>
                  </a:cubicBezTo>
                  <a:cubicBezTo>
                    <a:pt x="103" y="83"/>
                    <a:pt x="111" y="85"/>
                    <a:pt x="119" y="87"/>
                  </a:cubicBezTo>
                  <a:cubicBezTo>
                    <a:pt x="128" y="89"/>
                    <a:pt x="135" y="92"/>
                    <a:pt x="141" y="95"/>
                  </a:cubicBezTo>
                  <a:cubicBezTo>
                    <a:pt x="147" y="99"/>
                    <a:pt x="152" y="104"/>
                    <a:pt x="156" y="110"/>
                  </a:cubicBezTo>
                  <a:cubicBezTo>
                    <a:pt x="160" y="116"/>
                    <a:pt x="162" y="123"/>
                    <a:pt x="162" y="132"/>
                  </a:cubicBezTo>
                  <a:cubicBezTo>
                    <a:pt x="162" y="149"/>
                    <a:pt x="155" y="163"/>
                    <a:pt x="142" y="175"/>
                  </a:cubicBezTo>
                  <a:cubicBezTo>
                    <a:pt x="129" y="186"/>
                    <a:pt x="111" y="191"/>
                    <a:pt x="88" y="191"/>
                  </a:cubicBezTo>
                  <a:cubicBezTo>
                    <a:pt x="68" y="191"/>
                    <a:pt x="50" y="188"/>
                    <a:pt x="35" y="181"/>
                  </a:cubicBezTo>
                  <a:cubicBezTo>
                    <a:pt x="20" y="175"/>
                    <a:pt x="8" y="166"/>
                    <a:pt x="0" y="15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3" name="Freeform 12"/>
            <p:cNvSpPr/>
            <p:nvPr userDrawn="1"/>
          </p:nvSpPr>
          <p:spPr bwMode="black">
            <a:xfrm>
              <a:off x="3104" y="1440"/>
              <a:ext cx="293" cy="365"/>
            </a:xfrm>
            <a:custGeom>
              <a:avLst/>
              <a:gdLst>
                <a:gd name="T0" fmla="*/ 156 w 195"/>
                <a:gd name="T1" fmla="*/ 0 h 243"/>
                <a:gd name="T2" fmla="*/ 195 w 195"/>
                <a:gd name="T3" fmla="*/ 0 h 243"/>
                <a:gd name="T4" fmla="*/ 195 w 195"/>
                <a:gd name="T5" fmla="*/ 140 h 243"/>
                <a:gd name="T6" fmla="*/ 188 w 195"/>
                <a:gd name="T7" fmla="*/ 185 h 243"/>
                <a:gd name="T8" fmla="*/ 168 w 195"/>
                <a:gd name="T9" fmla="*/ 218 h 243"/>
                <a:gd name="T10" fmla="*/ 137 w 195"/>
                <a:gd name="T11" fmla="*/ 237 h 243"/>
                <a:gd name="T12" fmla="*/ 97 w 195"/>
                <a:gd name="T13" fmla="*/ 243 h 243"/>
                <a:gd name="T14" fmla="*/ 25 w 195"/>
                <a:gd name="T15" fmla="*/ 218 h 243"/>
                <a:gd name="T16" fmla="*/ 0 w 195"/>
                <a:gd name="T17" fmla="*/ 140 h 243"/>
                <a:gd name="T18" fmla="*/ 0 w 195"/>
                <a:gd name="T19" fmla="*/ 0 h 243"/>
                <a:gd name="T20" fmla="*/ 40 w 195"/>
                <a:gd name="T21" fmla="*/ 0 h 243"/>
                <a:gd name="T22" fmla="*/ 40 w 195"/>
                <a:gd name="T23" fmla="*/ 137 h 243"/>
                <a:gd name="T24" fmla="*/ 54 w 195"/>
                <a:gd name="T25" fmla="*/ 189 h 243"/>
                <a:gd name="T26" fmla="*/ 97 w 195"/>
                <a:gd name="T27" fmla="*/ 206 h 243"/>
                <a:gd name="T28" fmla="*/ 142 w 195"/>
                <a:gd name="T29" fmla="*/ 189 h 243"/>
                <a:gd name="T30" fmla="*/ 156 w 195"/>
                <a:gd name="T31" fmla="*/ 137 h 243"/>
                <a:gd name="T32" fmla="*/ 156 w 195"/>
                <a:gd name="T33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5" h="243" extrusionOk="0">
                  <a:moveTo>
                    <a:pt x="156" y="0"/>
                  </a:moveTo>
                  <a:cubicBezTo>
                    <a:pt x="195" y="0"/>
                    <a:pt x="195" y="0"/>
                    <a:pt x="195" y="0"/>
                  </a:cubicBezTo>
                  <a:cubicBezTo>
                    <a:pt x="195" y="140"/>
                    <a:pt x="195" y="140"/>
                    <a:pt x="195" y="140"/>
                  </a:cubicBezTo>
                  <a:cubicBezTo>
                    <a:pt x="195" y="157"/>
                    <a:pt x="193" y="172"/>
                    <a:pt x="188" y="185"/>
                  </a:cubicBezTo>
                  <a:cubicBezTo>
                    <a:pt x="184" y="198"/>
                    <a:pt x="177" y="209"/>
                    <a:pt x="168" y="218"/>
                  </a:cubicBezTo>
                  <a:cubicBezTo>
                    <a:pt x="160" y="226"/>
                    <a:pt x="150" y="232"/>
                    <a:pt x="137" y="237"/>
                  </a:cubicBezTo>
                  <a:cubicBezTo>
                    <a:pt x="125" y="241"/>
                    <a:pt x="112" y="243"/>
                    <a:pt x="97" y="243"/>
                  </a:cubicBezTo>
                  <a:cubicBezTo>
                    <a:pt x="66" y="243"/>
                    <a:pt x="42" y="235"/>
                    <a:pt x="25" y="218"/>
                  </a:cubicBezTo>
                  <a:cubicBezTo>
                    <a:pt x="9" y="201"/>
                    <a:pt x="0" y="175"/>
                    <a:pt x="0" y="14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137"/>
                    <a:pt x="40" y="137"/>
                    <a:pt x="40" y="137"/>
                  </a:cubicBezTo>
                  <a:cubicBezTo>
                    <a:pt x="40" y="160"/>
                    <a:pt x="45" y="177"/>
                    <a:pt x="54" y="189"/>
                  </a:cubicBezTo>
                  <a:cubicBezTo>
                    <a:pt x="63" y="200"/>
                    <a:pt x="78" y="206"/>
                    <a:pt x="97" y="206"/>
                  </a:cubicBezTo>
                  <a:cubicBezTo>
                    <a:pt x="118" y="206"/>
                    <a:pt x="133" y="200"/>
                    <a:pt x="142" y="189"/>
                  </a:cubicBezTo>
                  <a:cubicBezTo>
                    <a:pt x="151" y="177"/>
                    <a:pt x="156" y="160"/>
                    <a:pt x="156" y="137"/>
                  </a:cubicBezTo>
                  <a:lnTo>
                    <a:pt x="1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4" name="Freeform 13"/>
            <p:cNvSpPr/>
            <p:nvPr userDrawn="1"/>
          </p:nvSpPr>
          <p:spPr bwMode="black">
            <a:xfrm>
              <a:off x="3469" y="1520"/>
              <a:ext cx="258" cy="281"/>
            </a:xfrm>
            <a:custGeom>
              <a:avLst/>
              <a:gdLst>
                <a:gd name="T0" fmla="*/ 0 w 172"/>
                <a:gd name="T1" fmla="*/ 187 h 187"/>
                <a:gd name="T2" fmla="*/ 0 w 172"/>
                <a:gd name="T3" fmla="*/ 3 h 187"/>
                <a:gd name="T4" fmla="*/ 40 w 172"/>
                <a:gd name="T5" fmla="*/ 3 h 187"/>
                <a:gd name="T6" fmla="*/ 40 w 172"/>
                <a:gd name="T7" fmla="*/ 47 h 187"/>
                <a:gd name="T8" fmla="*/ 66 w 172"/>
                <a:gd name="T9" fmla="*/ 11 h 187"/>
                <a:gd name="T10" fmla="*/ 105 w 172"/>
                <a:gd name="T11" fmla="*/ 0 h 187"/>
                <a:gd name="T12" fmla="*/ 155 w 172"/>
                <a:gd name="T13" fmla="*/ 20 h 187"/>
                <a:gd name="T14" fmla="*/ 172 w 172"/>
                <a:gd name="T15" fmla="*/ 75 h 187"/>
                <a:gd name="T16" fmla="*/ 172 w 172"/>
                <a:gd name="T17" fmla="*/ 187 h 187"/>
                <a:gd name="T18" fmla="*/ 132 w 172"/>
                <a:gd name="T19" fmla="*/ 187 h 187"/>
                <a:gd name="T20" fmla="*/ 132 w 172"/>
                <a:gd name="T21" fmla="*/ 85 h 187"/>
                <a:gd name="T22" fmla="*/ 122 w 172"/>
                <a:gd name="T23" fmla="*/ 47 h 187"/>
                <a:gd name="T24" fmla="*/ 88 w 172"/>
                <a:gd name="T25" fmla="*/ 33 h 187"/>
                <a:gd name="T26" fmla="*/ 53 w 172"/>
                <a:gd name="T27" fmla="*/ 49 h 187"/>
                <a:gd name="T28" fmla="*/ 40 w 172"/>
                <a:gd name="T29" fmla="*/ 96 h 187"/>
                <a:gd name="T30" fmla="*/ 40 w 172"/>
                <a:gd name="T31" fmla="*/ 187 h 187"/>
                <a:gd name="T32" fmla="*/ 0 w 172"/>
                <a:gd name="T33" fmla="*/ 187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2" h="187" extrusionOk="0">
                  <a:moveTo>
                    <a:pt x="0" y="187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47"/>
                    <a:pt x="40" y="47"/>
                    <a:pt x="40" y="47"/>
                  </a:cubicBezTo>
                  <a:cubicBezTo>
                    <a:pt x="46" y="31"/>
                    <a:pt x="55" y="19"/>
                    <a:pt x="66" y="11"/>
                  </a:cubicBezTo>
                  <a:cubicBezTo>
                    <a:pt x="77" y="4"/>
                    <a:pt x="90" y="0"/>
                    <a:pt x="105" y="0"/>
                  </a:cubicBezTo>
                  <a:cubicBezTo>
                    <a:pt x="126" y="0"/>
                    <a:pt x="143" y="7"/>
                    <a:pt x="155" y="20"/>
                  </a:cubicBezTo>
                  <a:cubicBezTo>
                    <a:pt x="166" y="34"/>
                    <a:pt x="172" y="52"/>
                    <a:pt x="172" y="75"/>
                  </a:cubicBezTo>
                  <a:cubicBezTo>
                    <a:pt x="172" y="187"/>
                    <a:pt x="172" y="187"/>
                    <a:pt x="172" y="187"/>
                  </a:cubicBezTo>
                  <a:cubicBezTo>
                    <a:pt x="132" y="187"/>
                    <a:pt x="132" y="187"/>
                    <a:pt x="132" y="187"/>
                  </a:cubicBezTo>
                  <a:cubicBezTo>
                    <a:pt x="132" y="85"/>
                    <a:pt x="132" y="85"/>
                    <a:pt x="132" y="85"/>
                  </a:cubicBezTo>
                  <a:cubicBezTo>
                    <a:pt x="132" y="69"/>
                    <a:pt x="129" y="56"/>
                    <a:pt x="122" y="47"/>
                  </a:cubicBezTo>
                  <a:cubicBezTo>
                    <a:pt x="116" y="37"/>
                    <a:pt x="104" y="33"/>
                    <a:pt x="88" y="33"/>
                  </a:cubicBezTo>
                  <a:cubicBezTo>
                    <a:pt x="73" y="33"/>
                    <a:pt x="62" y="38"/>
                    <a:pt x="53" y="49"/>
                  </a:cubicBezTo>
                  <a:cubicBezTo>
                    <a:pt x="44" y="61"/>
                    <a:pt x="40" y="76"/>
                    <a:pt x="40" y="96"/>
                  </a:cubicBezTo>
                  <a:cubicBezTo>
                    <a:pt x="40" y="187"/>
                    <a:pt x="40" y="187"/>
                    <a:pt x="40" y="187"/>
                  </a:cubicBezTo>
                  <a:lnTo>
                    <a:pt x="0" y="18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5" name="Freeform 14"/>
            <p:cNvSpPr>
              <a:spLocks noEditPoints="1"/>
            </p:cNvSpPr>
            <p:nvPr userDrawn="1"/>
          </p:nvSpPr>
          <p:spPr bwMode="black">
            <a:xfrm>
              <a:off x="3792" y="1404"/>
              <a:ext cx="78" cy="396"/>
            </a:xfrm>
            <a:custGeom>
              <a:avLst/>
              <a:gdLst>
                <a:gd name="T0" fmla="*/ 0 w 52"/>
                <a:gd name="T1" fmla="*/ 27 h 264"/>
                <a:gd name="T2" fmla="*/ 7 w 52"/>
                <a:gd name="T3" fmla="*/ 8 h 264"/>
                <a:gd name="T4" fmla="*/ 26 w 52"/>
                <a:gd name="T5" fmla="*/ 0 h 264"/>
                <a:gd name="T6" fmla="*/ 45 w 52"/>
                <a:gd name="T7" fmla="*/ 8 h 264"/>
                <a:gd name="T8" fmla="*/ 52 w 52"/>
                <a:gd name="T9" fmla="*/ 27 h 264"/>
                <a:gd name="T10" fmla="*/ 45 w 52"/>
                <a:gd name="T11" fmla="*/ 45 h 264"/>
                <a:gd name="T12" fmla="*/ 26 w 52"/>
                <a:gd name="T13" fmla="*/ 52 h 264"/>
                <a:gd name="T14" fmla="*/ 7 w 52"/>
                <a:gd name="T15" fmla="*/ 45 h 264"/>
                <a:gd name="T16" fmla="*/ 0 w 52"/>
                <a:gd name="T17" fmla="*/ 27 h 264"/>
                <a:gd name="T18" fmla="*/ 45 w 52"/>
                <a:gd name="T19" fmla="*/ 80 h 264"/>
                <a:gd name="T20" fmla="*/ 45 w 52"/>
                <a:gd name="T21" fmla="*/ 264 h 264"/>
                <a:gd name="T22" fmla="*/ 5 w 52"/>
                <a:gd name="T23" fmla="*/ 264 h 264"/>
                <a:gd name="T24" fmla="*/ 5 w 52"/>
                <a:gd name="T25" fmla="*/ 80 h 264"/>
                <a:gd name="T26" fmla="*/ 45 w 52"/>
                <a:gd name="T27" fmla="*/ 8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2" h="264" extrusionOk="0">
                  <a:moveTo>
                    <a:pt x="0" y="27"/>
                  </a:moveTo>
                  <a:cubicBezTo>
                    <a:pt x="0" y="19"/>
                    <a:pt x="3" y="13"/>
                    <a:pt x="7" y="8"/>
                  </a:cubicBezTo>
                  <a:cubicBezTo>
                    <a:pt x="12" y="3"/>
                    <a:pt x="18" y="0"/>
                    <a:pt x="26" y="0"/>
                  </a:cubicBezTo>
                  <a:cubicBezTo>
                    <a:pt x="34" y="0"/>
                    <a:pt x="41" y="3"/>
                    <a:pt x="45" y="8"/>
                  </a:cubicBezTo>
                  <a:cubicBezTo>
                    <a:pt x="50" y="13"/>
                    <a:pt x="52" y="19"/>
                    <a:pt x="52" y="27"/>
                  </a:cubicBezTo>
                  <a:cubicBezTo>
                    <a:pt x="52" y="34"/>
                    <a:pt x="50" y="40"/>
                    <a:pt x="45" y="45"/>
                  </a:cubicBezTo>
                  <a:cubicBezTo>
                    <a:pt x="41" y="50"/>
                    <a:pt x="34" y="52"/>
                    <a:pt x="26" y="52"/>
                  </a:cubicBezTo>
                  <a:cubicBezTo>
                    <a:pt x="18" y="52"/>
                    <a:pt x="12" y="50"/>
                    <a:pt x="7" y="45"/>
                  </a:cubicBezTo>
                  <a:cubicBezTo>
                    <a:pt x="3" y="40"/>
                    <a:pt x="0" y="34"/>
                    <a:pt x="0" y="27"/>
                  </a:cubicBezTo>
                  <a:close/>
                  <a:moveTo>
                    <a:pt x="45" y="80"/>
                  </a:moveTo>
                  <a:cubicBezTo>
                    <a:pt x="45" y="264"/>
                    <a:pt x="45" y="264"/>
                    <a:pt x="45" y="264"/>
                  </a:cubicBezTo>
                  <a:cubicBezTo>
                    <a:pt x="5" y="264"/>
                    <a:pt x="5" y="264"/>
                    <a:pt x="5" y="264"/>
                  </a:cubicBezTo>
                  <a:cubicBezTo>
                    <a:pt x="5" y="80"/>
                    <a:pt x="5" y="80"/>
                    <a:pt x="5" y="80"/>
                  </a:cubicBezTo>
                  <a:lnTo>
                    <a:pt x="45" y="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6" name="Freeform 15"/>
            <p:cNvSpPr/>
            <p:nvPr userDrawn="1"/>
          </p:nvSpPr>
          <p:spPr bwMode="black">
            <a:xfrm>
              <a:off x="3903" y="1524"/>
              <a:ext cx="288" cy="277"/>
            </a:xfrm>
            <a:custGeom>
              <a:avLst/>
              <a:gdLst>
                <a:gd name="T0" fmla="*/ 174 w 288"/>
                <a:gd name="T1" fmla="*/ 277 h 277"/>
                <a:gd name="T2" fmla="*/ 111 w 288"/>
                <a:gd name="T3" fmla="*/ 277 h 277"/>
                <a:gd name="T4" fmla="*/ 0 w 288"/>
                <a:gd name="T5" fmla="*/ 0 h 277"/>
                <a:gd name="T6" fmla="*/ 62 w 288"/>
                <a:gd name="T7" fmla="*/ 0 h 277"/>
                <a:gd name="T8" fmla="*/ 131 w 288"/>
                <a:gd name="T9" fmla="*/ 181 h 277"/>
                <a:gd name="T10" fmla="*/ 144 w 288"/>
                <a:gd name="T11" fmla="*/ 223 h 277"/>
                <a:gd name="T12" fmla="*/ 158 w 288"/>
                <a:gd name="T13" fmla="*/ 181 h 277"/>
                <a:gd name="T14" fmla="*/ 228 w 288"/>
                <a:gd name="T15" fmla="*/ 0 h 277"/>
                <a:gd name="T16" fmla="*/ 288 w 288"/>
                <a:gd name="T17" fmla="*/ 0 h 277"/>
                <a:gd name="T18" fmla="*/ 174 w 288"/>
                <a:gd name="T19" fmla="*/ 277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8" h="277" extrusionOk="0">
                  <a:moveTo>
                    <a:pt x="174" y="277"/>
                  </a:moveTo>
                  <a:lnTo>
                    <a:pt x="111" y="277"/>
                  </a:lnTo>
                  <a:lnTo>
                    <a:pt x="0" y="0"/>
                  </a:lnTo>
                  <a:lnTo>
                    <a:pt x="62" y="0"/>
                  </a:lnTo>
                  <a:lnTo>
                    <a:pt x="131" y="181"/>
                  </a:lnTo>
                  <a:lnTo>
                    <a:pt x="144" y="223"/>
                  </a:lnTo>
                  <a:lnTo>
                    <a:pt x="158" y="181"/>
                  </a:lnTo>
                  <a:lnTo>
                    <a:pt x="228" y="0"/>
                  </a:lnTo>
                  <a:lnTo>
                    <a:pt x="288" y="0"/>
                  </a:lnTo>
                  <a:lnTo>
                    <a:pt x="174" y="27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7" name="Freeform 16"/>
            <p:cNvSpPr>
              <a:spLocks noEditPoints="1"/>
            </p:cNvSpPr>
            <p:nvPr userDrawn="1"/>
          </p:nvSpPr>
          <p:spPr bwMode="black">
            <a:xfrm>
              <a:off x="4211" y="1520"/>
              <a:ext cx="273" cy="285"/>
            </a:xfrm>
            <a:custGeom>
              <a:avLst/>
              <a:gdLst>
                <a:gd name="T0" fmla="*/ 178 w 182"/>
                <a:gd name="T1" fmla="*/ 146 h 190"/>
                <a:gd name="T2" fmla="*/ 146 w 182"/>
                <a:gd name="T3" fmla="*/ 178 h 190"/>
                <a:gd name="T4" fmla="*/ 96 w 182"/>
                <a:gd name="T5" fmla="*/ 190 h 190"/>
                <a:gd name="T6" fmla="*/ 54 w 182"/>
                <a:gd name="T7" fmla="*/ 183 h 190"/>
                <a:gd name="T8" fmla="*/ 24 w 182"/>
                <a:gd name="T9" fmla="*/ 163 h 190"/>
                <a:gd name="T10" fmla="*/ 6 w 182"/>
                <a:gd name="T11" fmla="*/ 133 h 190"/>
                <a:gd name="T12" fmla="*/ 0 w 182"/>
                <a:gd name="T13" fmla="*/ 96 h 190"/>
                <a:gd name="T14" fmla="*/ 7 w 182"/>
                <a:gd name="T15" fmla="*/ 59 h 190"/>
                <a:gd name="T16" fmla="*/ 25 w 182"/>
                <a:gd name="T17" fmla="*/ 28 h 190"/>
                <a:gd name="T18" fmla="*/ 55 w 182"/>
                <a:gd name="T19" fmla="*/ 7 h 190"/>
                <a:gd name="T20" fmla="*/ 94 w 182"/>
                <a:gd name="T21" fmla="*/ 0 h 190"/>
                <a:gd name="T22" fmla="*/ 133 w 182"/>
                <a:gd name="T23" fmla="*/ 7 h 190"/>
                <a:gd name="T24" fmla="*/ 161 w 182"/>
                <a:gd name="T25" fmla="*/ 27 h 190"/>
                <a:gd name="T26" fmla="*/ 177 w 182"/>
                <a:gd name="T27" fmla="*/ 56 h 190"/>
                <a:gd name="T28" fmla="*/ 182 w 182"/>
                <a:gd name="T29" fmla="*/ 92 h 190"/>
                <a:gd name="T30" fmla="*/ 182 w 182"/>
                <a:gd name="T31" fmla="*/ 106 h 190"/>
                <a:gd name="T32" fmla="*/ 39 w 182"/>
                <a:gd name="T33" fmla="*/ 106 h 190"/>
                <a:gd name="T34" fmla="*/ 55 w 182"/>
                <a:gd name="T35" fmla="*/ 143 h 190"/>
                <a:gd name="T36" fmla="*/ 95 w 182"/>
                <a:gd name="T37" fmla="*/ 157 h 190"/>
                <a:gd name="T38" fmla="*/ 125 w 182"/>
                <a:gd name="T39" fmla="*/ 149 h 190"/>
                <a:gd name="T40" fmla="*/ 144 w 182"/>
                <a:gd name="T41" fmla="*/ 128 h 190"/>
                <a:gd name="T42" fmla="*/ 178 w 182"/>
                <a:gd name="T43" fmla="*/ 146 h 190"/>
                <a:gd name="T44" fmla="*/ 94 w 182"/>
                <a:gd name="T45" fmla="*/ 32 h 190"/>
                <a:gd name="T46" fmla="*/ 57 w 182"/>
                <a:gd name="T47" fmla="*/ 45 h 190"/>
                <a:gd name="T48" fmla="*/ 39 w 182"/>
                <a:gd name="T49" fmla="*/ 81 h 190"/>
                <a:gd name="T50" fmla="*/ 143 w 182"/>
                <a:gd name="T51" fmla="*/ 81 h 190"/>
                <a:gd name="T52" fmla="*/ 130 w 182"/>
                <a:gd name="T53" fmla="*/ 46 h 190"/>
                <a:gd name="T54" fmla="*/ 94 w 182"/>
                <a:gd name="T55" fmla="*/ 32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82" h="190" extrusionOk="0">
                  <a:moveTo>
                    <a:pt x="178" y="146"/>
                  </a:moveTo>
                  <a:cubicBezTo>
                    <a:pt x="170" y="159"/>
                    <a:pt x="159" y="169"/>
                    <a:pt x="146" y="178"/>
                  </a:cubicBezTo>
                  <a:cubicBezTo>
                    <a:pt x="133" y="186"/>
                    <a:pt x="116" y="190"/>
                    <a:pt x="96" y="190"/>
                  </a:cubicBezTo>
                  <a:cubicBezTo>
                    <a:pt x="80" y="190"/>
                    <a:pt x="66" y="188"/>
                    <a:pt x="54" y="183"/>
                  </a:cubicBezTo>
                  <a:cubicBezTo>
                    <a:pt x="42" y="178"/>
                    <a:pt x="32" y="172"/>
                    <a:pt x="24" y="163"/>
                  </a:cubicBezTo>
                  <a:cubicBezTo>
                    <a:pt x="16" y="155"/>
                    <a:pt x="10" y="145"/>
                    <a:pt x="6" y="133"/>
                  </a:cubicBezTo>
                  <a:cubicBezTo>
                    <a:pt x="2" y="122"/>
                    <a:pt x="0" y="109"/>
                    <a:pt x="0" y="96"/>
                  </a:cubicBezTo>
                  <a:cubicBezTo>
                    <a:pt x="0" y="83"/>
                    <a:pt x="2" y="71"/>
                    <a:pt x="7" y="59"/>
                  </a:cubicBezTo>
                  <a:cubicBezTo>
                    <a:pt x="11" y="47"/>
                    <a:pt x="17" y="37"/>
                    <a:pt x="25" y="28"/>
                  </a:cubicBezTo>
                  <a:cubicBezTo>
                    <a:pt x="33" y="19"/>
                    <a:pt x="43" y="12"/>
                    <a:pt x="55" y="7"/>
                  </a:cubicBezTo>
                  <a:cubicBezTo>
                    <a:pt x="66" y="2"/>
                    <a:pt x="80" y="0"/>
                    <a:pt x="94" y="0"/>
                  </a:cubicBezTo>
                  <a:cubicBezTo>
                    <a:pt x="109" y="0"/>
                    <a:pt x="122" y="2"/>
                    <a:pt x="133" y="7"/>
                  </a:cubicBezTo>
                  <a:cubicBezTo>
                    <a:pt x="144" y="12"/>
                    <a:pt x="153" y="19"/>
                    <a:pt x="161" y="27"/>
                  </a:cubicBezTo>
                  <a:cubicBezTo>
                    <a:pt x="168" y="35"/>
                    <a:pt x="173" y="45"/>
                    <a:pt x="177" y="56"/>
                  </a:cubicBezTo>
                  <a:cubicBezTo>
                    <a:pt x="180" y="68"/>
                    <a:pt x="182" y="80"/>
                    <a:pt x="182" y="92"/>
                  </a:cubicBezTo>
                  <a:cubicBezTo>
                    <a:pt x="182" y="106"/>
                    <a:pt x="182" y="106"/>
                    <a:pt x="182" y="106"/>
                  </a:cubicBezTo>
                  <a:cubicBezTo>
                    <a:pt x="39" y="106"/>
                    <a:pt x="39" y="106"/>
                    <a:pt x="39" y="106"/>
                  </a:cubicBezTo>
                  <a:cubicBezTo>
                    <a:pt x="40" y="122"/>
                    <a:pt x="46" y="134"/>
                    <a:pt x="55" y="143"/>
                  </a:cubicBezTo>
                  <a:cubicBezTo>
                    <a:pt x="65" y="152"/>
                    <a:pt x="78" y="157"/>
                    <a:pt x="95" y="157"/>
                  </a:cubicBezTo>
                  <a:cubicBezTo>
                    <a:pt x="107" y="157"/>
                    <a:pt x="117" y="155"/>
                    <a:pt x="125" y="149"/>
                  </a:cubicBezTo>
                  <a:cubicBezTo>
                    <a:pt x="132" y="144"/>
                    <a:pt x="139" y="137"/>
                    <a:pt x="144" y="128"/>
                  </a:cubicBezTo>
                  <a:lnTo>
                    <a:pt x="178" y="146"/>
                  </a:lnTo>
                  <a:close/>
                  <a:moveTo>
                    <a:pt x="94" y="32"/>
                  </a:moveTo>
                  <a:cubicBezTo>
                    <a:pt x="78" y="32"/>
                    <a:pt x="66" y="37"/>
                    <a:pt x="57" y="45"/>
                  </a:cubicBezTo>
                  <a:cubicBezTo>
                    <a:pt x="47" y="54"/>
                    <a:pt x="41" y="66"/>
                    <a:pt x="39" y="81"/>
                  </a:cubicBezTo>
                  <a:cubicBezTo>
                    <a:pt x="143" y="81"/>
                    <a:pt x="143" y="81"/>
                    <a:pt x="143" y="81"/>
                  </a:cubicBezTo>
                  <a:cubicBezTo>
                    <a:pt x="142" y="67"/>
                    <a:pt x="138" y="55"/>
                    <a:pt x="130" y="46"/>
                  </a:cubicBezTo>
                  <a:cubicBezTo>
                    <a:pt x="122" y="37"/>
                    <a:pt x="110" y="32"/>
                    <a:pt x="94" y="3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8" name="Freeform 17"/>
            <p:cNvSpPr/>
            <p:nvPr userDrawn="1"/>
          </p:nvSpPr>
          <p:spPr bwMode="black">
            <a:xfrm>
              <a:off x="4541" y="1521"/>
              <a:ext cx="185" cy="280"/>
            </a:xfrm>
            <a:custGeom>
              <a:avLst/>
              <a:gdLst>
                <a:gd name="T0" fmla="*/ 91 w 123"/>
                <a:gd name="T1" fmla="*/ 0 h 186"/>
                <a:gd name="T2" fmla="*/ 109 w 123"/>
                <a:gd name="T3" fmla="*/ 2 h 186"/>
                <a:gd name="T4" fmla="*/ 123 w 123"/>
                <a:gd name="T5" fmla="*/ 7 h 186"/>
                <a:gd name="T6" fmla="*/ 111 w 123"/>
                <a:gd name="T7" fmla="*/ 43 h 186"/>
                <a:gd name="T8" fmla="*/ 97 w 123"/>
                <a:gd name="T9" fmla="*/ 37 h 186"/>
                <a:gd name="T10" fmla="*/ 80 w 123"/>
                <a:gd name="T11" fmla="*/ 35 h 186"/>
                <a:gd name="T12" fmla="*/ 52 w 123"/>
                <a:gd name="T13" fmla="*/ 49 h 186"/>
                <a:gd name="T14" fmla="*/ 40 w 123"/>
                <a:gd name="T15" fmla="*/ 93 h 186"/>
                <a:gd name="T16" fmla="*/ 40 w 123"/>
                <a:gd name="T17" fmla="*/ 186 h 186"/>
                <a:gd name="T18" fmla="*/ 0 w 123"/>
                <a:gd name="T19" fmla="*/ 186 h 186"/>
                <a:gd name="T20" fmla="*/ 0 w 123"/>
                <a:gd name="T21" fmla="*/ 2 h 186"/>
                <a:gd name="T22" fmla="*/ 40 w 123"/>
                <a:gd name="T23" fmla="*/ 2 h 186"/>
                <a:gd name="T24" fmla="*/ 40 w 123"/>
                <a:gd name="T25" fmla="*/ 46 h 186"/>
                <a:gd name="T26" fmla="*/ 58 w 123"/>
                <a:gd name="T27" fmla="*/ 11 h 186"/>
                <a:gd name="T28" fmla="*/ 91 w 123"/>
                <a:gd name="T29" fmla="*/ 0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3" h="186" extrusionOk="0">
                  <a:moveTo>
                    <a:pt x="91" y="0"/>
                  </a:moveTo>
                  <a:cubicBezTo>
                    <a:pt x="98" y="0"/>
                    <a:pt x="103" y="0"/>
                    <a:pt x="109" y="2"/>
                  </a:cubicBezTo>
                  <a:cubicBezTo>
                    <a:pt x="114" y="3"/>
                    <a:pt x="118" y="5"/>
                    <a:pt x="123" y="7"/>
                  </a:cubicBezTo>
                  <a:cubicBezTo>
                    <a:pt x="111" y="43"/>
                    <a:pt x="111" y="43"/>
                    <a:pt x="111" y="43"/>
                  </a:cubicBezTo>
                  <a:cubicBezTo>
                    <a:pt x="107" y="40"/>
                    <a:pt x="102" y="38"/>
                    <a:pt x="97" y="37"/>
                  </a:cubicBezTo>
                  <a:cubicBezTo>
                    <a:pt x="92" y="36"/>
                    <a:pt x="86" y="35"/>
                    <a:pt x="80" y="35"/>
                  </a:cubicBezTo>
                  <a:cubicBezTo>
                    <a:pt x="69" y="35"/>
                    <a:pt x="59" y="40"/>
                    <a:pt x="52" y="49"/>
                  </a:cubicBezTo>
                  <a:cubicBezTo>
                    <a:pt x="44" y="59"/>
                    <a:pt x="40" y="73"/>
                    <a:pt x="40" y="93"/>
                  </a:cubicBezTo>
                  <a:cubicBezTo>
                    <a:pt x="40" y="186"/>
                    <a:pt x="40" y="186"/>
                    <a:pt x="40" y="18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40" y="2"/>
                    <a:pt x="40" y="2"/>
                    <a:pt x="40" y="2"/>
                  </a:cubicBezTo>
                  <a:cubicBezTo>
                    <a:pt x="40" y="46"/>
                    <a:pt x="40" y="46"/>
                    <a:pt x="40" y="46"/>
                  </a:cubicBezTo>
                  <a:cubicBezTo>
                    <a:pt x="44" y="31"/>
                    <a:pt x="50" y="19"/>
                    <a:pt x="58" y="11"/>
                  </a:cubicBezTo>
                  <a:cubicBezTo>
                    <a:pt x="67" y="3"/>
                    <a:pt x="77" y="0"/>
                    <a:pt x="9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9" name="Freeform 18"/>
            <p:cNvSpPr/>
            <p:nvPr userDrawn="1"/>
          </p:nvSpPr>
          <p:spPr bwMode="black">
            <a:xfrm>
              <a:off x="4744" y="1518"/>
              <a:ext cx="248" cy="289"/>
            </a:xfrm>
            <a:custGeom>
              <a:avLst/>
              <a:gdLst>
                <a:gd name="T0" fmla="*/ 0 w 165"/>
                <a:gd name="T1" fmla="*/ 155 h 192"/>
                <a:gd name="T2" fmla="*/ 29 w 165"/>
                <a:gd name="T3" fmla="*/ 128 h 192"/>
                <a:gd name="T4" fmla="*/ 54 w 165"/>
                <a:gd name="T5" fmla="*/ 151 h 192"/>
                <a:gd name="T6" fmla="*/ 90 w 165"/>
                <a:gd name="T7" fmla="*/ 158 h 192"/>
                <a:gd name="T8" fmla="*/ 118 w 165"/>
                <a:gd name="T9" fmla="*/ 150 h 192"/>
                <a:gd name="T10" fmla="*/ 126 w 165"/>
                <a:gd name="T11" fmla="*/ 133 h 192"/>
                <a:gd name="T12" fmla="*/ 121 w 165"/>
                <a:gd name="T13" fmla="*/ 121 h 192"/>
                <a:gd name="T14" fmla="*/ 108 w 165"/>
                <a:gd name="T15" fmla="*/ 115 h 192"/>
                <a:gd name="T16" fmla="*/ 88 w 165"/>
                <a:gd name="T17" fmla="*/ 110 h 192"/>
                <a:gd name="T18" fmla="*/ 64 w 165"/>
                <a:gd name="T19" fmla="*/ 107 h 192"/>
                <a:gd name="T20" fmla="*/ 23 w 165"/>
                <a:gd name="T21" fmla="*/ 92 h 192"/>
                <a:gd name="T22" fmla="*/ 7 w 165"/>
                <a:gd name="T23" fmla="*/ 57 h 192"/>
                <a:gd name="T24" fmla="*/ 26 w 165"/>
                <a:gd name="T25" fmla="*/ 17 h 192"/>
                <a:gd name="T26" fmla="*/ 79 w 165"/>
                <a:gd name="T27" fmla="*/ 0 h 192"/>
                <a:gd name="T28" fmla="*/ 128 w 165"/>
                <a:gd name="T29" fmla="*/ 9 h 192"/>
                <a:gd name="T30" fmla="*/ 165 w 165"/>
                <a:gd name="T31" fmla="*/ 38 h 192"/>
                <a:gd name="T32" fmla="*/ 135 w 165"/>
                <a:gd name="T33" fmla="*/ 64 h 192"/>
                <a:gd name="T34" fmla="*/ 110 w 165"/>
                <a:gd name="T35" fmla="*/ 41 h 192"/>
                <a:gd name="T36" fmla="*/ 77 w 165"/>
                <a:gd name="T37" fmla="*/ 33 h 192"/>
                <a:gd name="T38" fmla="*/ 50 w 165"/>
                <a:gd name="T39" fmla="*/ 41 h 192"/>
                <a:gd name="T40" fmla="*/ 41 w 165"/>
                <a:gd name="T41" fmla="*/ 58 h 192"/>
                <a:gd name="T42" fmla="*/ 56 w 165"/>
                <a:gd name="T43" fmla="*/ 75 h 192"/>
                <a:gd name="T44" fmla="*/ 94 w 165"/>
                <a:gd name="T45" fmla="*/ 82 h 192"/>
                <a:gd name="T46" fmla="*/ 120 w 165"/>
                <a:gd name="T47" fmla="*/ 87 h 192"/>
                <a:gd name="T48" fmla="*/ 141 w 165"/>
                <a:gd name="T49" fmla="*/ 96 h 192"/>
                <a:gd name="T50" fmla="*/ 156 w 165"/>
                <a:gd name="T51" fmla="*/ 110 h 192"/>
                <a:gd name="T52" fmla="*/ 162 w 165"/>
                <a:gd name="T53" fmla="*/ 133 h 192"/>
                <a:gd name="T54" fmla="*/ 142 w 165"/>
                <a:gd name="T55" fmla="*/ 175 h 192"/>
                <a:gd name="T56" fmla="*/ 89 w 165"/>
                <a:gd name="T57" fmla="*/ 192 h 192"/>
                <a:gd name="T58" fmla="*/ 35 w 165"/>
                <a:gd name="T59" fmla="*/ 182 h 192"/>
                <a:gd name="T60" fmla="*/ 0 w 165"/>
                <a:gd name="T61" fmla="*/ 155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65" h="192" extrusionOk="0">
                  <a:moveTo>
                    <a:pt x="0" y="155"/>
                  </a:moveTo>
                  <a:cubicBezTo>
                    <a:pt x="29" y="128"/>
                    <a:pt x="29" y="128"/>
                    <a:pt x="29" y="128"/>
                  </a:cubicBezTo>
                  <a:cubicBezTo>
                    <a:pt x="36" y="138"/>
                    <a:pt x="45" y="146"/>
                    <a:pt x="54" y="151"/>
                  </a:cubicBezTo>
                  <a:cubicBezTo>
                    <a:pt x="64" y="156"/>
                    <a:pt x="76" y="158"/>
                    <a:pt x="90" y="158"/>
                  </a:cubicBezTo>
                  <a:cubicBezTo>
                    <a:pt x="102" y="158"/>
                    <a:pt x="112" y="156"/>
                    <a:pt x="118" y="150"/>
                  </a:cubicBezTo>
                  <a:cubicBezTo>
                    <a:pt x="123" y="145"/>
                    <a:pt x="126" y="139"/>
                    <a:pt x="126" y="133"/>
                  </a:cubicBezTo>
                  <a:cubicBezTo>
                    <a:pt x="126" y="128"/>
                    <a:pt x="125" y="124"/>
                    <a:pt x="121" y="121"/>
                  </a:cubicBezTo>
                  <a:cubicBezTo>
                    <a:pt x="118" y="119"/>
                    <a:pt x="114" y="116"/>
                    <a:pt x="108" y="115"/>
                  </a:cubicBezTo>
                  <a:cubicBezTo>
                    <a:pt x="102" y="113"/>
                    <a:pt x="96" y="112"/>
                    <a:pt x="88" y="110"/>
                  </a:cubicBezTo>
                  <a:cubicBezTo>
                    <a:pt x="81" y="109"/>
                    <a:pt x="73" y="108"/>
                    <a:pt x="64" y="107"/>
                  </a:cubicBezTo>
                  <a:cubicBezTo>
                    <a:pt x="48" y="104"/>
                    <a:pt x="34" y="99"/>
                    <a:pt x="23" y="92"/>
                  </a:cubicBezTo>
                  <a:cubicBezTo>
                    <a:pt x="12" y="85"/>
                    <a:pt x="7" y="74"/>
                    <a:pt x="7" y="57"/>
                  </a:cubicBezTo>
                  <a:cubicBezTo>
                    <a:pt x="7" y="41"/>
                    <a:pt x="13" y="28"/>
                    <a:pt x="26" y="17"/>
                  </a:cubicBezTo>
                  <a:cubicBezTo>
                    <a:pt x="39" y="6"/>
                    <a:pt x="57" y="0"/>
                    <a:pt x="79" y="0"/>
                  </a:cubicBezTo>
                  <a:cubicBezTo>
                    <a:pt x="98" y="0"/>
                    <a:pt x="114" y="3"/>
                    <a:pt x="128" y="9"/>
                  </a:cubicBezTo>
                  <a:cubicBezTo>
                    <a:pt x="142" y="15"/>
                    <a:pt x="154" y="25"/>
                    <a:pt x="165" y="38"/>
                  </a:cubicBezTo>
                  <a:cubicBezTo>
                    <a:pt x="135" y="64"/>
                    <a:pt x="135" y="64"/>
                    <a:pt x="135" y="64"/>
                  </a:cubicBezTo>
                  <a:cubicBezTo>
                    <a:pt x="128" y="54"/>
                    <a:pt x="119" y="46"/>
                    <a:pt x="110" y="41"/>
                  </a:cubicBezTo>
                  <a:cubicBezTo>
                    <a:pt x="101" y="36"/>
                    <a:pt x="90" y="33"/>
                    <a:pt x="77" y="33"/>
                  </a:cubicBezTo>
                  <a:cubicBezTo>
                    <a:pt x="64" y="33"/>
                    <a:pt x="55" y="36"/>
                    <a:pt x="50" y="41"/>
                  </a:cubicBezTo>
                  <a:cubicBezTo>
                    <a:pt x="44" y="46"/>
                    <a:pt x="41" y="51"/>
                    <a:pt x="41" y="58"/>
                  </a:cubicBezTo>
                  <a:cubicBezTo>
                    <a:pt x="41" y="66"/>
                    <a:pt x="46" y="72"/>
                    <a:pt x="56" y="75"/>
                  </a:cubicBezTo>
                  <a:cubicBezTo>
                    <a:pt x="66" y="78"/>
                    <a:pt x="78" y="80"/>
                    <a:pt x="94" y="82"/>
                  </a:cubicBezTo>
                  <a:cubicBezTo>
                    <a:pt x="103" y="84"/>
                    <a:pt x="111" y="85"/>
                    <a:pt x="120" y="87"/>
                  </a:cubicBezTo>
                  <a:cubicBezTo>
                    <a:pt x="128" y="89"/>
                    <a:pt x="135" y="92"/>
                    <a:pt x="141" y="96"/>
                  </a:cubicBezTo>
                  <a:cubicBezTo>
                    <a:pt x="147" y="99"/>
                    <a:pt x="152" y="104"/>
                    <a:pt x="156" y="110"/>
                  </a:cubicBezTo>
                  <a:cubicBezTo>
                    <a:pt x="160" y="116"/>
                    <a:pt x="162" y="124"/>
                    <a:pt x="162" y="133"/>
                  </a:cubicBezTo>
                  <a:cubicBezTo>
                    <a:pt x="162" y="150"/>
                    <a:pt x="155" y="164"/>
                    <a:pt x="142" y="175"/>
                  </a:cubicBezTo>
                  <a:cubicBezTo>
                    <a:pt x="129" y="186"/>
                    <a:pt x="111" y="192"/>
                    <a:pt x="89" y="192"/>
                  </a:cubicBezTo>
                  <a:cubicBezTo>
                    <a:pt x="68" y="192"/>
                    <a:pt x="50" y="188"/>
                    <a:pt x="35" y="182"/>
                  </a:cubicBezTo>
                  <a:cubicBezTo>
                    <a:pt x="21" y="175"/>
                    <a:pt x="9" y="166"/>
                    <a:pt x="0" y="15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30" name="Freeform 19"/>
            <p:cNvSpPr>
              <a:spLocks noEditPoints="1"/>
            </p:cNvSpPr>
            <p:nvPr userDrawn="1"/>
          </p:nvSpPr>
          <p:spPr bwMode="black">
            <a:xfrm>
              <a:off x="5040" y="1404"/>
              <a:ext cx="77" cy="396"/>
            </a:xfrm>
            <a:custGeom>
              <a:avLst/>
              <a:gdLst>
                <a:gd name="T0" fmla="*/ 0 w 51"/>
                <a:gd name="T1" fmla="*/ 27 h 264"/>
                <a:gd name="T2" fmla="*/ 6 w 51"/>
                <a:gd name="T3" fmla="*/ 8 h 264"/>
                <a:gd name="T4" fmla="*/ 25 w 51"/>
                <a:gd name="T5" fmla="*/ 0 h 264"/>
                <a:gd name="T6" fmla="*/ 44 w 51"/>
                <a:gd name="T7" fmla="*/ 8 h 264"/>
                <a:gd name="T8" fmla="*/ 51 w 51"/>
                <a:gd name="T9" fmla="*/ 27 h 264"/>
                <a:gd name="T10" fmla="*/ 44 w 51"/>
                <a:gd name="T11" fmla="*/ 45 h 264"/>
                <a:gd name="T12" fmla="*/ 25 w 51"/>
                <a:gd name="T13" fmla="*/ 52 h 264"/>
                <a:gd name="T14" fmla="*/ 6 w 51"/>
                <a:gd name="T15" fmla="*/ 45 h 264"/>
                <a:gd name="T16" fmla="*/ 0 w 51"/>
                <a:gd name="T17" fmla="*/ 27 h 264"/>
                <a:gd name="T18" fmla="*/ 44 w 51"/>
                <a:gd name="T19" fmla="*/ 80 h 264"/>
                <a:gd name="T20" fmla="*/ 44 w 51"/>
                <a:gd name="T21" fmla="*/ 264 h 264"/>
                <a:gd name="T22" fmla="*/ 4 w 51"/>
                <a:gd name="T23" fmla="*/ 264 h 264"/>
                <a:gd name="T24" fmla="*/ 4 w 51"/>
                <a:gd name="T25" fmla="*/ 80 h 264"/>
                <a:gd name="T26" fmla="*/ 44 w 51"/>
                <a:gd name="T27" fmla="*/ 8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1" h="264" extrusionOk="0">
                  <a:moveTo>
                    <a:pt x="0" y="27"/>
                  </a:moveTo>
                  <a:cubicBezTo>
                    <a:pt x="0" y="19"/>
                    <a:pt x="2" y="13"/>
                    <a:pt x="6" y="8"/>
                  </a:cubicBezTo>
                  <a:cubicBezTo>
                    <a:pt x="11" y="3"/>
                    <a:pt x="17" y="0"/>
                    <a:pt x="25" y="0"/>
                  </a:cubicBezTo>
                  <a:cubicBezTo>
                    <a:pt x="34" y="0"/>
                    <a:pt x="40" y="3"/>
                    <a:pt x="44" y="8"/>
                  </a:cubicBezTo>
                  <a:cubicBezTo>
                    <a:pt x="49" y="13"/>
                    <a:pt x="51" y="19"/>
                    <a:pt x="51" y="27"/>
                  </a:cubicBezTo>
                  <a:cubicBezTo>
                    <a:pt x="51" y="34"/>
                    <a:pt x="49" y="40"/>
                    <a:pt x="44" y="45"/>
                  </a:cubicBezTo>
                  <a:cubicBezTo>
                    <a:pt x="40" y="50"/>
                    <a:pt x="34" y="52"/>
                    <a:pt x="25" y="52"/>
                  </a:cubicBezTo>
                  <a:cubicBezTo>
                    <a:pt x="17" y="52"/>
                    <a:pt x="11" y="50"/>
                    <a:pt x="6" y="45"/>
                  </a:cubicBezTo>
                  <a:cubicBezTo>
                    <a:pt x="2" y="40"/>
                    <a:pt x="0" y="34"/>
                    <a:pt x="0" y="27"/>
                  </a:cubicBezTo>
                  <a:close/>
                  <a:moveTo>
                    <a:pt x="44" y="80"/>
                  </a:moveTo>
                  <a:cubicBezTo>
                    <a:pt x="44" y="264"/>
                    <a:pt x="44" y="264"/>
                    <a:pt x="44" y="264"/>
                  </a:cubicBezTo>
                  <a:cubicBezTo>
                    <a:pt x="4" y="264"/>
                    <a:pt x="4" y="264"/>
                    <a:pt x="4" y="264"/>
                  </a:cubicBezTo>
                  <a:cubicBezTo>
                    <a:pt x="4" y="80"/>
                    <a:pt x="4" y="80"/>
                    <a:pt x="4" y="80"/>
                  </a:cubicBezTo>
                  <a:lnTo>
                    <a:pt x="44" y="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31" name="Freeform 20"/>
            <p:cNvSpPr/>
            <p:nvPr userDrawn="1"/>
          </p:nvSpPr>
          <p:spPr bwMode="black">
            <a:xfrm>
              <a:off x="5159" y="1421"/>
              <a:ext cx="196" cy="384"/>
            </a:xfrm>
            <a:custGeom>
              <a:avLst/>
              <a:gdLst>
                <a:gd name="T0" fmla="*/ 131 w 131"/>
                <a:gd name="T1" fmla="*/ 217 h 256"/>
                <a:gd name="T2" fmla="*/ 131 w 131"/>
                <a:gd name="T3" fmla="*/ 249 h 256"/>
                <a:gd name="T4" fmla="*/ 116 w 131"/>
                <a:gd name="T5" fmla="*/ 254 h 256"/>
                <a:gd name="T6" fmla="*/ 98 w 131"/>
                <a:gd name="T7" fmla="*/ 256 h 256"/>
                <a:gd name="T8" fmla="*/ 55 w 131"/>
                <a:gd name="T9" fmla="*/ 241 h 256"/>
                <a:gd name="T10" fmla="*/ 42 w 131"/>
                <a:gd name="T11" fmla="*/ 194 h 256"/>
                <a:gd name="T12" fmla="*/ 42 w 131"/>
                <a:gd name="T13" fmla="*/ 102 h 256"/>
                <a:gd name="T14" fmla="*/ 0 w 131"/>
                <a:gd name="T15" fmla="*/ 102 h 256"/>
                <a:gd name="T16" fmla="*/ 0 w 131"/>
                <a:gd name="T17" fmla="*/ 69 h 256"/>
                <a:gd name="T18" fmla="*/ 42 w 131"/>
                <a:gd name="T19" fmla="*/ 69 h 256"/>
                <a:gd name="T20" fmla="*/ 42 w 131"/>
                <a:gd name="T21" fmla="*/ 22 h 256"/>
                <a:gd name="T22" fmla="*/ 79 w 131"/>
                <a:gd name="T23" fmla="*/ 0 h 256"/>
                <a:gd name="T24" fmla="*/ 79 w 131"/>
                <a:gd name="T25" fmla="*/ 69 h 256"/>
                <a:gd name="T26" fmla="*/ 131 w 131"/>
                <a:gd name="T27" fmla="*/ 69 h 256"/>
                <a:gd name="T28" fmla="*/ 131 w 131"/>
                <a:gd name="T29" fmla="*/ 102 h 256"/>
                <a:gd name="T30" fmla="*/ 79 w 131"/>
                <a:gd name="T31" fmla="*/ 102 h 256"/>
                <a:gd name="T32" fmla="*/ 79 w 131"/>
                <a:gd name="T33" fmla="*/ 190 h 256"/>
                <a:gd name="T34" fmla="*/ 86 w 131"/>
                <a:gd name="T35" fmla="*/ 215 h 256"/>
                <a:gd name="T36" fmla="*/ 107 w 131"/>
                <a:gd name="T37" fmla="*/ 222 h 256"/>
                <a:gd name="T38" fmla="*/ 119 w 131"/>
                <a:gd name="T39" fmla="*/ 221 h 256"/>
                <a:gd name="T40" fmla="*/ 131 w 131"/>
                <a:gd name="T41" fmla="*/ 217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1" h="256" extrusionOk="0">
                  <a:moveTo>
                    <a:pt x="131" y="217"/>
                  </a:moveTo>
                  <a:cubicBezTo>
                    <a:pt x="131" y="249"/>
                    <a:pt x="131" y="249"/>
                    <a:pt x="131" y="249"/>
                  </a:cubicBezTo>
                  <a:cubicBezTo>
                    <a:pt x="126" y="251"/>
                    <a:pt x="121" y="253"/>
                    <a:pt x="116" y="254"/>
                  </a:cubicBezTo>
                  <a:cubicBezTo>
                    <a:pt x="110" y="256"/>
                    <a:pt x="104" y="256"/>
                    <a:pt x="98" y="256"/>
                  </a:cubicBezTo>
                  <a:cubicBezTo>
                    <a:pt x="78" y="256"/>
                    <a:pt x="64" y="251"/>
                    <a:pt x="55" y="241"/>
                  </a:cubicBezTo>
                  <a:cubicBezTo>
                    <a:pt x="46" y="230"/>
                    <a:pt x="42" y="215"/>
                    <a:pt x="42" y="194"/>
                  </a:cubicBezTo>
                  <a:cubicBezTo>
                    <a:pt x="42" y="102"/>
                    <a:pt x="42" y="102"/>
                    <a:pt x="42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42" y="69"/>
                    <a:pt x="42" y="69"/>
                    <a:pt x="42" y="69"/>
                  </a:cubicBezTo>
                  <a:cubicBezTo>
                    <a:pt x="42" y="22"/>
                    <a:pt x="42" y="22"/>
                    <a:pt x="42" y="22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131" y="69"/>
                    <a:pt x="131" y="69"/>
                    <a:pt x="131" y="69"/>
                  </a:cubicBezTo>
                  <a:cubicBezTo>
                    <a:pt x="131" y="102"/>
                    <a:pt x="131" y="102"/>
                    <a:pt x="131" y="102"/>
                  </a:cubicBezTo>
                  <a:cubicBezTo>
                    <a:pt x="79" y="102"/>
                    <a:pt x="79" y="102"/>
                    <a:pt x="79" y="102"/>
                  </a:cubicBezTo>
                  <a:cubicBezTo>
                    <a:pt x="79" y="190"/>
                    <a:pt x="79" y="190"/>
                    <a:pt x="79" y="190"/>
                  </a:cubicBezTo>
                  <a:cubicBezTo>
                    <a:pt x="79" y="202"/>
                    <a:pt x="82" y="210"/>
                    <a:pt x="86" y="215"/>
                  </a:cubicBezTo>
                  <a:cubicBezTo>
                    <a:pt x="91" y="220"/>
                    <a:pt x="98" y="222"/>
                    <a:pt x="107" y="222"/>
                  </a:cubicBezTo>
                  <a:cubicBezTo>
                    <a:pt x="112" y="222"/>
                    <a:pt x="116" y="222"/>
                    <a:pt x="119" y="221"/>
                  </a:cubicBezTo>
                  <a:cubicBezTo>
                    <a:pt x="123" y="220"/>
                    <a:pt x="127" y="219"/>
                    <a:pt x="131" y="2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32" name="Freeform 21"/>
            <p:cNvSpPr>
              <a:spLocks noEditPoints="1"/>
            </p:cNvSpPr>
            <p:nvPr userDrawn="1"/>
          </p:nvSpPr>
          <p:spPr bwMode="black">
            <a:xfrm>
              <a:off x="5387" y="1388"/>
              <a:ext cx="273" cy="417"/>
            </a:xfrm>
            <a:custGeom>
              <a:avLst/>
              <a:gdLst>
                <a:gd name="T0" fmla="*/ 177 w 182"/>
                <a:gd name="T1" fmla="*/ 234 h 278"/>
                <a:gd name="T2" fmla="*/ 146 w 182"/>
                <a:gd name="T3" fmla="*/ 266 h 278"/>
                <a:gd name="T4" fmla="*/ 95 w 182"/>
                <a:gd name="T5" fmla="*/ 278 h 278"/>
                <a:gd name="T6" fmla="*/ 54 w 182"/>
                <a:gd name="T7" fmla="*/ 271 h 278"/>
                <a:gd name="T8" fmla="*/ 24 w 182"/>
                <a:gd name="T9" fmla="*/ 251 h 278"/>
                <a:gd name="T10" fmla="*/ 6 w 182"/>
                <a:gd name="T11" fmla="*/ 221 h 278"/>
                <a:gd name="T12" fmla="*/ 0 w 182"/>
                <a:gd name="T13" fmla="*/ 184 h 278"/>
                <a:gd name="T14" fmla="*/ 6 w 182"/>
                <a:gd name="T15" fmla="*/ 147 h 278"/>
                <a:gd name="T16" fmla="*/ 25 w 182"/>
                <a:gd name="T17" fmla="*/ 116 h 278"/>
                <a:gd name="T18" fmla="*/ 54 w 182"/>
                <a:gd name="T19" fmla="*/ 95 h 278"/>
                <a:gd name="T20" fmla="*/ 94 w 182"/>
                <a:gd name="T21" fmla="*/ 88 h 278"/>
                <a:gd name="T22" fmla="*/ 133 w 182"/>
                <a:gd name="T23" fmla="*/ 95 h 278"/>
                <a:gd name="T24" fmla="*/ 160 w 182"/>
                <a:gd name="T25" fmla="*/ 115 h 278"/>
                <a:gd name="T26" fmla="*/ 176 w 182"/>
                <a:gd name="T27" fmla="*/ 144 h 278"/>
                <a:gd name="T28" fmla="*/ 182 w 182"/>
                <a:gd name="T29" fmla="*/ 180 h 278"/>
                <a:gd name="T30" fmla="*/ 182 w 182"/>
                <a:gd name="T31" fmla="*/ 194 h 278"/>
                <a:gd name="T32" fmla="*/ 38 w 182"/>
                <a:gd name="T33" fmla="*/ 194 h 278"/>
                <a:gd name="T34" fmla="*/ 55 w 182"/>
                <a:gd name="T35" fmla="*/ 231 h 278"/>
                <a:gd name="T36" fmla="*/ 95 w 182"/>
                <a:gd name="T37" fmla="*/ 245 h 278"/>
                <a:gd name="T38" fmla="*/ 124 w 182"/>
                <a:gd name="T39" fmla="*/ 237 h 278"/>
                <a:gd name="T40" fmla="*/ 144 w 182"/>
                <a:gd name="T41" fmla="*/ 216 h 278"/>
                <a:gd name="T42" fmla="*/ 177 w 182"/>
                <a:gd name="T43" fmla="*/ 234 h 278"/>
                <a:gd name="T44" fmla="*/ 94 w 182"/>
                <a:gd name="T45" fmla="*/ 120 h 278"/>
                <a:gd name="T46" fmla="*/ 56 w 182"/>
                <a:gd name="T47" fmla="*/ 133 h 278"/>
                <a:gd name="T48" fmla="*/ 39 w 182"/>
                <a:gd name="T49" fmla="*/ 169 h 278"/>
                <a:gd name="T50" fmla="*/ 143 w 182"/>
                <a:gd name="T51" fmla="*/ 169 h 278"/>
                <a:gd name="T52" fmla="*/ 130 w 182"/>
                <a:gd name="T53" fmla="*/ 134 h 278"/>
                <a:gd name="T54" fmla="*/ 94 w 182"/>
                <a:gd name="T55" fmla="*/ 120 h 278"/>
                <a:gd name="T56" fmla="*/ 88 w 182"/>
                <a:gd name="T57" fmla="*/ 74 h 278"/>
                <a:gd name="T58" fmla="*/ 73 w 182"/>
                <a:gd name="T59" fmla="*/ 59 h 278"/>
                <a:gd name="T60" fmla="*/ 127 w 182"/>
                <a:gd name="T61" fmla="*/ 0 h 278"/>
                <a:gd name="T62" fmla="*/ 147 w 182"/>
                <a:gd name="T63" fmla="*/ 18 h 278"/>
                <a:gd name="T64" fmla="*/ 88 w 182"/>
                <a:gd name="T65" fmla="*/ 74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82" h="278" extrusionOk="0">
                  <a:moveTo>
                    <a:pt x="177" y="234"/>
                  </a:moveTo>
                  <a:cubicBezTo>
                    <a:pt x="170" y="247"/>
                    <a:pt x="159" y="257"/>
                    <a:pt x="146" y="266"/>
                  </a:cubicBezTo>
                  <a:cubicBezTo>
                    <a:pt x="132" y="274"/>
                    <a:pt x="116" y="278"/>
                    <a:pt x="95" y="278"/>
                  </a:cubicBezTo>
                  <a:cubicBezTo>
                    <a:pt x="79" y="278"/>
                    <a:pt x="66" y="276"/>
                    <a:pt x="54" y="271"/>
                  </a:cubicBezTo>
                  <a:cubicBezTo>
                    <a:pt x="42" y="266"/>
                    <a:pt x="32" y="260"/>
                    <a:pt x="24" y="251"/>
                  </a:cubicBezTo>
                  <a:cubicBezTo>
                    <a:pt x="16" y="243"/>
                    <a:pt x="10" y="233"/>
                    <a:pt x="6" y="221"/>
                  </a:cubicBezTo>
                  <a:cubicBezTo>
                    <a:pt x="2" y="210"/>
                    <a:pt x="0" y="197"/>
                    <a:pt x="0" y="184"/>
                  </a:cubicBezTo>
                  <a:cubicBezTo>
                    <a:pt x="0" y="171"/>
                    <a:pt x="2" y="159"/>
                    <a:pt x="6" y="147"/>
                  </a:cubicBezTo>
                  <a:cubicBezTo>
                    <a:pt x="11" y="135"/>
                    <a:pt x="17" y="125"/>
                    <a:pt x="25" y="116"/>
                  </a:cubicBezTo>
                  <a:cubicBezTo>
                    <a:pt x="33" y="107"/>
                    <a:pt x="43" y="100"/>
                    <a:pt x="54" y="95"/>
                  </a:cubicBezTo>
                  <a:cubicBezTo>
                    <a:pt x="66" y="90"/>
                    <a:pt x="79" y="88"/>
                    <a:pt x="94" y="88"/>
                  </a:cubicBezTo>
                  <a:cubicBezTo>
                    <a:pt x="109" y="88"/>
                    <a:pt x="122" y="90"/>
                    <a:pt x="133" y="95"/>
                  </a:cubicBezTo>
                  <a:cubicBezTo>
                    <a:pt x="144" y="100"/>
                    <a:pt x="153" y="107"/>
                    <a:pt x="160" y="115"/>
                  </a:cubicBezTo>
                  <a:cubicBezTo>
                    <a:pt x="167" y="123"/>
                    <a:pt x="173" y="133"/>
                    <a:pt x="176" y="144"/>
                  </a:cubicBezTo>
                  <a:cubicBezTo>
                    <a:pt x="180" y="156"/>
                    <a:pt x="182" y="168"/>
                    <a:pt x="182" y="180"/>
                  </a:cubicBezTo>
                  <a:cubicBezTo>
                    <a:pt x="182" y="194"/>
                    <a:pt x="182" y="194"/>
                    <a:pt x="182" y="194"/>
                  </a:cubicBezTo>
                  <a:cubicBezTo>
                    <a:pt x="38" y="194"/>
                    <a:pt x="38" y="194"/>
                    <a:pt x="38" y="194"/>
                  </a:cubicBezTo>
                  <a:cubicBezTo>
                    <a:pt x="40" y="210"/>
                    <a:pt x="45" y="222"/>
                    <a:pt x="55" y="231"/>
                  </a:cubicBezTo>
                  <a:cubicBezTo>
                    <a:pt x="64" y="240"/>
                    <a:pt x="77" y="245"/>
                    <a:pt x="95" y="245"/>
                  </a:cubicBezTo>
                  <a:cubicBezTo>
                    <a:pt x="107" y="245"/>
                    <a:pt x="117" y="243"/>
                    <a:pt x="124" y="237"/>
                  </a:cubicBezTo>
                  <a:cubicBezTo>
                    <a:pt x="132" y="232"/>
                    <a:pt x="139" y="225"/>
                    <a:pt x="144" y="216"/>
                  </a:cubicBezTo>
                  <a:lnTo>
                    <a:pt x="177" y="234"/>
                  </a:lnTo>
                  <a:close/>
                  <a:moveTo>
                    <a:pt x="94" y="120"/>
                  </a:moveTo>
                  <a:cubicBezTo>
                    <a:pt x="78" y="120"/>
                    <a:pt x="66" y="125"/>
                    <a:pt x="56" y="133"/>
                  </a:cubicBezTo>
                  <a:cubicBezTo>
                    <a:pt x="47" y="142"/>
                    <a:pt x="41" y="154"/>
                    <a:pt x="39" y="169"/>
                  </a:cubicBezTo>
                  <a:cubicBezTo>
                    <a:pt x="143" y="169"/>
                    <a:pt x="143" y="169"/>
                    <a:pt x="143" y="169"/>
                  </a:cubicBezTo>
                  <a:cubicBezTo>
                    <a:pt x="142" y="155"/>
                    <a:pt x="138" y="143"/>
                    <a:pt x="130" y="134"/>
                  </a:cubicBezTo>
                  <a:cubicBezTo>
                    <a:pt x="122" y="125"/>
                    <a:pt x="110" y="120"/>
                    <a:pt x="94" y="120"/>
                  </a:cubicBezTo>
                  <a:close/>
                  <a:moveTo>
                    <a:pt x="88" y="74"/>
                  </a:moveTo>
                  <a:cubicBezTo>
                    <a:pt x="73" y="59"/>
                    <a:pt x="73" y="59"/>
                    <a:pt x="73" y="5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47" y="18"/>
                    <a:pt x="147" y="18"/>
                    <a:pt x="147" y="18"/>
                  </a:cubicBezTo>
                  <a:lnTo>
                    <a:pt x="88" y="7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33" name="Freeform 22"/>
            <p:cNvSpPr/>
            <p:nvPr userDrawn="1"/>
          </p:nvSpPr>
          <p:spPr bwMode="black">
            <a:xfrm>
              <a:off x="2367" y="939"/>
              <a:ext cx="473" cy="360"/>
            </a:xfrm>
            <a:custGeom>
              <a:avLst/>
              <a:gdLst>
                <a:gd name="T0" fmla="*/ 473 w 473"/>
                <a:gd name="T1" fmla="*/ 360 h 360"/>
                <a:gd name="T2" fmla="*/ 473 w 473"/>
                <a:gd name="T3" fmla="*/ 0 h 360"/>
                <a:gd name="T4" fmla="*/ 308 w 473"/>
                <a:gd name="T5" fmla="*/ 0 h 360"/>
                <a:gd name="T6" fmla="*/ 308 w 473"/>
                <a:gd name="T7" fmla="*/ 244 h 360"/>
                <a:gd name="T8" fmla="*/ 184 w 473"/>
                <a:gd name="T9" fmla="*/ 0 h 360"/>
                <a:gd name="T10" fmla="*/ 0 w 473"/>
                <a:gd name="T11" fmla="*/ 0 h 360"/>
                <a:gd name="T12" fmla="*/ 186 w 473"/>
                <a:gd name="T13" fmla="*/ 360 h 360"/>
                <a:gd name="T14" fmla="*/ 473 w 473"/>
                <a:gd name="T15" fmla="*/ 36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3" h="360" extrusionOk="0">
                  <a:moveTo>
                    <a:pt x="473" y="360"/>
                  </a:moveTo>
                  <a:lnTo>
                    <a:pt x="473" y="0"/>
                  </a:lnTo>
                  <a:lnTo>
                    <a:pt x="308" y="0"/>
                  </a:lnTo>
                  <a:lnTo>
                    <a:pt x="308" y="244"/>
                  </a:lnTo>
                  <a:lnTo>
                    <a:pt x="184" y="0"/>
                  </a:lnTo>
                  <a:lnTo>
                    <a:pt x="0" y="0"/>
                  </a:lnTo>
                  <a:lnTo>
                    <a:pt x="186" y="360"/>
                  </a:lnTo>
                  <a:lnTo>
                    <a:pt x="473" y="3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34" name="Rectangle 23"/>
            <p:cNvSpPr>
              <a:spLocks noChangeArrowheads="1"/>
            </p:cNvSpPr>
            <p:nvPr userDrawn="1"/>
          </p:nvSpPr>
          <p:spPr bwMode="black">
            <a:xfrm>
              <a:off x="2131" y="939"/>
              <a:ext cx="173" cy="360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Pag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 bwMode="auto">
          <a:xfrm>
            <a:off x="539271" y="1897058"/>
            <a:ext cx="7267504" cy="1717393"/>
          </a:xfrm>
        </p:spPr>
        <p:txBody>
          <a:bodyPr/>
          <a:lstStyle>
            <a:lvl1pPr marL="0" indent="0">
              <a:buNone/>
              <a:defRPr sz="6200"/>
            </a:lvl1pPr>
          </a:lstStyle>
          <a:p>
            <a:pPr lvl="0"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6901926-00B1-4F46-9D9B-EEAE1D40674F}" type="slidenum">
              <a:rPr lang="fr-FR"/>
              <a:t>‹N°›</a:t>
            </a:fld>
            <a:endParaRPr lang="fr-FR"/>
          </a:p>
        </p:txBody>
      </p:sp>
      <p:cxnSp>
        <p:nvCxnSpPr>
          <p:cNvPr id="7" name="Connecteur droit 6"/>
          <p:cNvCxnSpPr>
            <a:cxnSpLocks/>
          </p:cNvCxnSpPr>
          <p:nvPr/>
        </p:nvCxnSpPr>
        <p:spPr bwMode="auto">
          <a:xfrm flipV="1">
            <a:off x="374159" y="1897059"/>
            <a:ext cx="0" cy="1490596"/>
          </a:xfrm>
          <a:prstGeom prst="line">
            <a:avLst/>
          </a:prstGeom>
          <a:ln w="254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B407ED1-3D31-422D-8329-3C6F606DB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2123728" y="6237312"/>
            <a:ext cx="4968552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 sz="1600"/>
            </a:lvl1pPr>
          </a:lstStyle>
          <a:p>
            <a:pPr>
              <a:defRPr/>
            </a:pPr>
            <a:r>
              <a:rPr lang="fr-FR" dirty="0"/>
              <a:t>ACCESS | 18 </a:t>
            </a:r>
            <a:r>
              <a:rPr lang="fr-FR" dirty="0" err="1"/>
              <a:t>oct</a:t>
            </a:r>
            <a:r>
              <a:rPr lang="fr-FR" dirty="0"/>
              <a:t> 2022</a:t>
            </a:r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Page de contenu 1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414832" y="440928"/>
            <a:ext cx="7948655" cy="44418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635397" y="1965870"/>
            <a:ext cx="7624752" cy="639627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2123728" y="6237312"/>
            <a:ext cx="4968552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 sz="1600"/>
            </a:lvl1pPr>
          </a:lstStyle>
          <a:p>
            <a:pPr>
              <a:defRPr/>
            </a:pPr>
            <a:r>
              <a:rPr lang="fr-FR" dirty="0"/>
              <a:t>ACCESS | 18 </a:t>
            </a:r>
            <a:r>
              <a:rPr lang="fr-FR" dirty="0" err="1"/>
              <a:t>oct</a:t>
            </a:r>
            <a:r>
              <a:rPr lang="fr-FR" dirty="0"/>
              <a:t> 2022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6901926-00B1-4F46-9D9B-EEAE1D40674F}" type="slidenum">
              <a:rPr lang="fr-FR"/>
              <a:t>‹N°›</a:t>
            </a:fld>
            <a:endParaRPr lang="fr-FR"/>
          </a:p>
        </p:txBody>
      </p:sp>
      <p:cxnSp>
        <p:nvCxnSpPr>
          <p:cNvPr id="8" name="Connecteur droit 7"/>
          <p:cNvCxnSpPr>
            <a:cxnSpLocks/>
          </p:cNvCxnSpPr>
          <p:nvPr/>
        </p:nvCxnSpPr>
        <p:spPr bwMode="auto">
          <a:xfrm flipV="1">
            <a:off x="284552" y="218962"/>
            <a:ext cx="0" cy="890172"/>
          </a:xfrm>
          <a:prstGeom prst="line">
            <a:avLst/>
          </a:prstGeom>
          <a:ln w="254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Page de contenu avec ima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4790978" y="1642798"/>
            <a:ext cx="4055935" cy="637097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6901926-00B1-4F46-9D9B-EEAE1D40674F}" type="slidenum">
              <a:rPr lang="fr-FR"/>
              <a:t>‹N°›</a:t>
            </a:fld>
            <a:endParaRPr lang="fr-FR"/>
          </a:p>
        </p:txBody>
      </p:sp>
      <p:sp>
        <p:nvSpPr>
          <p:cNvPr id="7" name="Espace réservé pour une image  6"/>
          <p:cNvSpPr>
            <a:spLocks noGrp="1"/>
          </p:cNvSpPr>
          <p:nvPr>
            <p:ph type="pic" sz="quarter" idx="13"/>
          </p:nvPr>
        </p:nvSpPr>
        <p:spPr bwMode="auto">
          <a:xfrm>
            <a:off x="276967" y="1629220"/>
            <a:ext cx="4274667" cy="249299"/>
          </a:xfrm>
        </p:spPr>
        <p:txBody>
          <a:bodyPr/>
          <a:lstStyle/>
          <a:p>
            <a:pPr>
              <a:defRPr/>
            </a:pPr>
            <a:r>
              <a:rPr lang="fr-FR"/>
              <a:t>Cliquez sur l'icône pour ajouter une image</a:t>
            </a:r>
            <a:endParaRPr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 bwMode="auto">
          <a:xfrm>
            <a:off x="414832" y="440928"/>
            <a:ext cx="7948655" cy="44418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cxnSp>
        <p:nvCxnSpPr>
          <p:cNvPr id="10" name="Connecteur droit 9"/>
          <p:cNvCxnSpPr>
            <a:cxnSpLocks/>
          </p:cNvCxnSpPr>
          <p:nvPr/>
        </p:nvCxnSpPr>
        <p:spPr bwMode="auto">
          <a:xfrm flipV="1">
            <a:off x="284552" y="218962"/>
            <a:ext cx="0" cy="890172"/>
          </a:xfrm>
          <a:prstGeom prst="line">
            <a:avLst/>
          </a:prstGeom>
          <a:ln w="254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38489DBC-F389-4BEB-9CD6-E8E1ADE10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2123728" y="6237312"/>
            <a:ext cx="4968552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 sz="1600"/>
            </a:lvl1pPr>
          </a:lstStyle>
          <a:p>
            <a:pPr>
              <a:defRPr/>
            </a:pPr>
            <a:r>
              <a:rPr lang="fr-FR" dirty="0"/>
              <a:t>ACCESS |  18 </a:t>
            </a:r>
            <a:r>
              <a:rPr lang="fr-FR" dirty="0" err="1"/>
              <a:t>oct</a:t>
            </a:r>
            <a:r>
              <a:rPr lang="fr-FR" dirty="0"/>
              <a:t> 2022</a:t>
            </a:r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Dernière pa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white">
          <a:xfrm>
            <a:off x="0" y="-32380"/>
            <a:ext cx="9144000" cy="68903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650" tIns="29325" rIns="58650" bIns="29325" rtlCol="0" anchor="ctr"/>
          <a:lstStyle/>
          <a:p>
            <a:pPr algn="ctr">
              <a:defRPr/>
            </a:pPr>
            <a:endParaRPr lang="fr-FR">
              <a:ln>
                <a:noFill/>
              </a:ln>
            </a:endParaRPr>
          </a:p>
        </p:txBody>
      </p:sp>
      <p:grpSp>
        <p:nvGrpSpPr>
          <p:cNvPr id="10" name="Groupe 9"/>
          <p:cNvGrpSpPr/>
          <p:nvPr/>
        </p:nvGrpSpPr>
        <p:grpSpPr bwMode="black">
          <a:xfrm>
            <a:off x="2618153" y="973191"/>
            <a:ext cx="3907694" cy="4883250"/>
            <a:chOff x="5624516" y="-1210470"/>
            <a:chExt cx="463100" cy="578713"/>
          </a:xfrm>
          <a:solidFill>
            <a:schemeClr val="bg1"/>
          </a:solidFill>
        </p:grpSpPr>
        <p:sp>
          <p:nvSpPr>
            <p:cNvPr id="11" name="Freeform 5"/>
            <p:cNvSpPr/>
            <p:nvPr userDrawn="1"/>
          </p:nvSpPr>
          <p:spPr bwMode="black">
            <a:xfrm>
              <a:off x="5624516" y="-883229"/>
              <a:ext cx="463100" cy="251472"/>
            </a:xfrm>
            <a:custGeom>
              <a:avLst/>
              <a:gdLst>
                <a:gd name="T0" fmla="*/ 355 w 472"/>
                <a:gd name="T1" fmla="*/ 19 h 256"/>
                <a:gd name="T2" fmla="*/ 355 w 472"/>
                <a:gd name="T3" fmla="*/ 0 h 256"/>
                <a:gd name="T4" fmla="*/ 472 w 472"/>
                <a:gd name="T5" fmla="*/ 0 h 256"/>
                <a:gd name="T6" fmla="*/ 472 w 472"/>
                <a:gd name="T7" fmla="*/ 19 h 256"/>
                <a:gd name="T8" fmla="*/ 236 w 472"/>
                <a:gd name="T9" fmla="*/ 256 h 256"/>
                <a:gd name="T10" fmla="*/ 0 w 472"/>
                <a:gd name="T11" fmla="*/ 19 h 256"/>
                <a:gd name="T12" fmla="*/ 0 w 472"/>
                <a:gd name="T13" fmla="*/ 0 h 256"/>
                <a:gd name="T14" fmla="*/ 117 w 472"/>
                <a:gd name="T15" fmla="*/ 0 h 256"/>
                <a:gd name="T16" fmla="*/ 117 w 472"/>
                <a:gd name="T17" fmla="*/ 19 h 256"/>
                <a:gd name="T18" fmla="*/ 236 w 472"/>
                <a:gd name="T19" fmla="*/ 144 h 256"/>
                <a:gd name="T20" fmla="*/ 355 w 472"/>
                <a:gd name="T21" fmla="*/ 19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2" h="256" extrusionOk="0">
                  <a:moveTo>
                    <a:pt x="355" y="19"/>
                  </a:moveTo>
                  <a:cubicBezTo>
                    <a:pt x="355" y="0"/>
                    <a:pt x="355" y="0"/>
                    <a:pt x="355" y="0"/>
                  </a:cubicBezTo>
                  <a:cubicBezTo>
                    <a:pt x="472" y="0"/>
                    <a:pt x="472" y="0"/>
                    <a:pt x="472" y="0"/>
                  </a:cubicBezTo>
                  <a:cubicBezTo>
                    <a:pt x="472" y="19"/>
                    <a:pt x="472" y="19"/>
                    <a:pt x="472" y="19"/>
                  </a:cubicBezTo>
                  <a:cubicBezTo>
                    <a:pt x="472" y="152"/>
                    <a:pt x="369" y="256"/>
                    <a:pt x="236" y="256"/>
                  </a:cubicBezTo>
                  <a:cubicBezTo>
                    <a:pt x="103" y="256"/>
                    <a:pt x="0" y="152"/>
                    <a:pt x="0" y="1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17" y="19"/>
                    <a:pt x="117" y="19"/>
                    <a:pt x="117" y="19"/>
                  </a:cubicBezTo>
                  <a:cubicBezTo>
                    <a:pt x="117" y="91"/>
                    <a:pt x="167" y="144"/>
                    <a:pt x="236" y="144"/>
                  </a:cubicBezTo>
                  <a:cubicBezTo>
                    <a:pt x="305" y="144"/>
                    <a:pt x="355" y="91"/>
                    <a:pt x="355" y="1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12" name="Freeform 22"/>
            <p:cNvSpPr/>
            <p:nvPr userDrawn="1"/>
          </p:nvSpPr>
          <p:spPr bwMode="black">
            <a:xfrm>
              <a:off x="5778665" y="-1210470"/>
              <a:ext cx="308951" cy="235143"/>
            </a:xfrm>
            <a:custGeom>
              <a:avLst/>
              <a:gdLst>
                <a:gd name="T0" fmla="*/ 473 w 473"/>
                <a:gd name="T1" fmla="*/ 360 h 360"/>
                <a:gd name="T2" fmla="*/ 473 w 473"/>
                <a:gd name="T3" fmla="*/ 0 h 360"/>
                <a:gd name="T4" fmla="*/ 308 w 473"/>
                <a:gd name="T5" fmla="*/ 0 h 360"/>
                <a:gd name="T6" fmla="*/ 308 w 473"/>
                <a:gd name="T7" fmla="*/ 244 h 360"/>
                <a:gd name="T8" fmla="*/ 184 w 473"/>
                <a:gd name="T9" fmla="*/ 0 h 360"/>
                <a:gd name="T10" fmla="*/ 0 w 473"/>
                <a:gd name="T11" fmla="*/ 0 h 360"/>
                <a:gd name="T12" fmla="*/ 186 w 473"/>
                <a:gd name="T13" fmla="*/ 360 h 360"/>
                <a:gd name="T14" fmla="*/ 473 w 473"/>
                <a:gd name="T15" fmla="*/ 36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3" h="360" extrusionOk="0">
                  <a:moveTo>
                    <a:pt x="473" y="360"/>
                  </a:moveTo>
                  <a:lnTo>
                    <a:pt x="473" y="0"/>
                  </a:lnTo>
                  <a:lnTo>
                    <a:pt x="308" y="0"/>
                  </a:lnTo>
                  <a:lnTo>
                    <a:pt x="308" y="244"/>
                  </a:lnTo>
                  <a:lnTo>
                    <a:pt x="184" y="0"/>
                  </a:lnTo>
                  <a:lnTo>
                    <a:pt x="0" y="0"/>
                  </a:lnTo>
                  <a:lnTo>
                    <a:pt x="186" y="360"/>
                  </a:lnTo>
                  <a:lnTo>
                    <a:pt x="473" y="3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13" name="Rectangle 23"/>
            <p:cNvSpPr>
              <a:spLocks noChangeArrowheads="1"/>
            </p:cNvSpPr>
            <p:nvPr userDrawn="1"/>
          </p:nvSpPr>
          <p:spPr bwMode="black">
            <a:xfrm>
              <a:off x="5624516" y="-1210470"/>
              <a:ext cx="112999" cy="235143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276349" y="335029"/>
            <a:ext cx="7948655" cy="444185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>
              <a:defRPr/>
            </a:pPr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76348" y="1965871"/>
            <a:ext cx="8570564" cy="8653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Fdsd</a:t>
            </a:r>
            <a:endParaRPr/>
          </a:p>
          <a:p>
            <a:pPr lvl="2">
              <a:defRPr/>
            </a:pPr>
            <a:r>
              <a:rPr lang="fr-FR"/>
              <a:t>Gfgdfgdfg</a:t>
            </a:r>
            <a:endParaRPr/>
          </a:p>
          <a:p>
            <a:pPr lvl="3">
              <a:defRPr/>
            </a:pPr>
            <a:r>
              <a:rPr lang="fr-FR"/>
              <a:t>Gfgfdgfdgdfgdf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505386" y="6114566"/>
            <a:ext cx="1341527" cy="27638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6901926-00B1-4F46-9D9B-EEAE1D40674F}" type="slidenum">
              <a:rPr lang="fr-FR"/>
              <a:t>‹N°›</a:t>
            </a:fld>
            <a:endParaRPr lang="fr-FR"/>
          </a:p>
        </p:txBody>
      </p:sp>
      <p:cxnSp>
        <p:nvCxnSpPr>
          <p:cNvPr id="7" name="Connecteur droit 6"/>
          <p:cNvCxnSpPr>
            <a:cxnSpLocks/>
          </p:cNvCxnSpPr>
          <p:nvPr/>
        </p:nvCxnSpPr>
        <p:spPr bwMode="auto">
          <a:xfrm>
            <a:off x="279522" y="6041499"/>
            <a:ext cx="856739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oup 4"/>
          <p:cNvGrpSpPr>
            <a:grpSpLocks noChangeAspect="1"/>
          </p:cNvGrpSpPr>
          <p:nvPr/>
        </p:nvGrpSpPr>
        <p:grpSpPr bwMode="black">
          <a:xfrm>
            <a:off x="276350" y="6209332"/>
            <a:ext cx="1478516" cy="379580"/>
            <a:chOff x="2131" y="919"/>
            <a:chExt cx="3529" cy="906"/>
          </a:xfrm>
          <a:solidFill>
            <a:schemeClr val="tx1"/>
          </a:solidFill>
        </p:grpSpPr>
        <p:sp>
          <p:nvSpPr>
            <p:cNvPr id="51" name="Freeform 5"/>
            <p:cNvSpPr/>
            <p:nvPr userDrawn="1"/>
          </p:nvSpPr>
          <p:spPr bwMode="black">
            <a:xfrm>
              <a:off x="2131" y="1440"/>
              <a:ext cx="709" cy="385"/>
            </a:xfrm>
            <a:custGeom>
              <a:avLst/>
              <a:gdLst>
                <a:gd name="T0" fmla="*/ 355 w 472"/>
                <a:gd name="T1" fmla="*/ 19 h 256"/>
                <a:gd name="T2" fmla="*/ 355 w 472"/>
                <a:gd name="T3" fmla="*/ 0 h 256"/>
                <a:gd name="T4" fmla="*/ 472 w 472"/>
                <a:gd name="T5" fmla="*/ 0 h 256"/>
                <a:gd name="T6" fmla="*/ 472 w 472"/>
                <a:gd name="T7" fmla="*/ 19 h 256"/>
                <a:gd name="T8" fmla="*/ 236 w 472"/>
                <a:gd name="T9" fmla="*/ 256 h 256"/>
                <a:gd name="T10" fmla="*/ 0 w 472"/>
                <a:gd name="T11" fmla="*/ 19 h 256"/>
                <a:gd name="T12" fmla="*/ 0 w 472"/>
                <a:gd name="T13" fmla="*/ 0 h 256"/>
                <a:gd name="T14" fmla="*/ 117 w 472"/>
                <a:gd name="T15" fmla="*/ 0 h 256"/>
                <a:gd name="T16" fmla="*/ 117 w 472"/>
                <a:gd name="T17" fmla="*/ 19 h 256"/>
                <a:gd name="T18" fmla="*/ 236 w 472"/>
                <a:gd name="T19" fmla="*/ 144 h 256"/>
                <a:gd name="T20" fmla="*/ 355 w 472"/>
                <a:gd name="T21" fmla="*/ 19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2" h="256" extrusionOk="0">
                  <a:moveTo>
                    <a:pt x="355" y="19"/>
                  </a:moveTo>
                  <a:cubicBezTo>
                    <a:pt x="355" y="0"/>
                    <a:pt x="355" y="0"/>
                    <a:pt x="355" y="0"/>
                  </a:cubicBezTo>
                  <a:cubicBezTo>
                    <a:pt x="472" y="0"/>
                    <a:pt x="472" y="0"/>
                    <a:pt x="472" y="0"/>
                  </a:cubicBezTo>
                  <a:cubicBezTo>
                    <a:pt x="472" y="19"/>
                    <a:pt x="472" y="19"/>
                    <a:pt x="472" y="19"/>
                  </a:cubicBezTo>
                  <a:cubicBezTo>
                    <a:pt x="472" y="152"/>
                    <a:pt x="369" y="256"/>
                    <a:pt x="236" y="256"/>
                  </a:cubicBezTo>
                  <a:cubicBezTo>
                    <a:pt x="103" y="256"/>
                    <a:pt x="0" y="152"/>
                    <a:pt x="0" y="1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17" y="19"/>
                    <a:pt x="117" y="19"/>
                    <a:pt x="117" y="19"/>
                  </a:cubicBezTo>
                  <a:cubicBezTo>
                    <a:pt x="117" y="91"/>
                    <a:pt x="167" y="144"/>
                    <a:pt x="236" y="144"/>
                  </a:cubicBezTo>
                  <a:cubicBezTo>
                    <a:pt x="305" y="144"/>
                    <a:pt x="355" y="91"/>
                    <a:pt x="355" y="1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52" name="Freeform 6"/>
            <p:cNvSpPr/>
            <p:nvPr userDrawn="1"/>
          </p:nvSpPr>
          <p:spPr bwMode="black">
            <a:xfrm>
              <a:off x="3107" y="939"/>
              <a:ext cx="300" cy="359"/>
            </a:xfrm>
            <a:custGeom>
              <a:avLst/>
              <a:gdLst>
                <a:gd name="T0" fmla="*/ 59 w 300"/>
                <a:gd name="T1" fmla="*/ 91 h 359"/>
                <a:gd name="T2" fmla="*/ 59 w 300"/>
                <a:gd name="T3" fmla="*/ 359 h 359"/>
                <a:gd name="T4" fmla="*/ 0 w 300"/>
                <a:gd name="T5" fmla="*/ 359 h 359"/>
                <a:gd name="T6" fmla="*/ 0 w 300"/>
                <a:gd name="T7" fmla="*/ 0 h 359"/>
                <a:gd name="T8" fmla="*/ 72 w 300"/>
                <a:gd name="T9" fmla="*/ 0 h 359"/>
                <a:gd name="T10" fmla="*/ 228 w 300"/>
                <a:gd name="T11" fmla="*/ 262 h 359"/>
                <a:gd name="T12" fmla="*/ 243 w 300"/>
                <a:gd name="T13" fmla="*/ 296 h 359"/>
                <a:gd name="T14" fmla="*/ 242 w 300"/>
                <a:gd name="T15" fmla="*/ 259 h 359"/>
                <a:gd name="T16" fmla="*/ 242 w 300"/>
                <a:gd name="T17" fmla="*/ 0 h 359"/>
                <a:gd name="T18" fmla="*/ 300 w 300"/>
                <a:gd name="T19" fmla="*/ 0 h 359"/>
                <a:gd name="T20" fmla="*/ 300 w 300"/>
                <a:gd name="T21" fmla="*/ 359 h 359"/>
                <a:gd name="T22" fmla="*/ 233 w 300"/>
                <a:gd name="T23" fmla="*/ 359 h 359"/>
                <a:gd name="T24" fmla="*/ 71 w 300"/>
                <a:gd name="T25" fmla="*/ 87 h 359"/>
                <a:gd name="T26" fmla="*/ 56 w 300"/>
                <a:gd name="T27" fmla="*/ 57 h 359"/>
                <a:gd name="T28" fmla="*/ 59 w 300"/>
                <a:gd name="T29" fmla="*/ 91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00" h="359" extrusionOk="0">
                  <a:moveTo>
                    <a:pt x="59" y="91"/>
                  </a:moveTo>
                  <a:lnTo>
                    <a:pt x="59" y="359"/>
                  </a:lnTo>
                  <a:lnTo>
                    <a:pt x="0" y="359"/>
                  </a:lnTo>
                  <a:lnTo>
                    <a:pt x="0" y="0"/>
                  </a:lnTo>
                  <a:lnTo>
                    <a:pt x="72" y="0"/>
                  </a:lnTo>
                  <a:lnTo>
                    <a:pt x="228" y="262"/>
                  </a:lnTo>
                  <a:lnTo>
                    <a:pt x="243" y="296"/>
                  </a:lnTo>
                  <a:lnTo>
                    <a:pt x="242" y="259"/>
                  </a:lnTo>
                  <a:lnTo>
                    <a:pt x="242" y="0"/>
                  </a:lnTo>
                  <a:lnTo>
                    <a:pt x="300" y="0"/>
                  </a:lnTo>
                  <a:lnTo>
                    <a:pt x="300" y="359"/>
                  </a:lnTo>
                  <a:lnTo>
                    <a:pt x="233" y="359"/>
                  </a:lnTo>
                  <a:lnTo>
                    <a:pt x="71" y="87"/>
                  </a:lnTo>
                  <a:lnTo>
                    <a:pt x="56" y="57"/>
                  </a:lnTo>
                  <a:lnTo>
                    <a:pt x="59" y="9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53" name="Freeform 7"/>
            <p:cNvSpPr>
              <a:spLocks noEditPoints="1"/>
            </p:cNvSpPr>
            <p:nvPr userDrawn="1"/>
          </p:nvSpPr>
          <p:spPr bwMode="black">
            <a:xfrm>
              <a:off x="3466" y="1017"/>
              <a:ext cx="297" cy="287"/>
            </a:xfrm>
            <a:custGeom>
              <a:avLst/>
              <a:gdLst>
                <a:gd name="T0" fmla="*/ 57 w 198"/>
                <a:gd name="T1" fmla="*/ 191 h 191"/>
                <a:gd name="T2" fmla="*/ 15 w 198"/>
                <a:gd name="T3" fmla="*/ 178 h 191"/>
                <a:gd name="T4" fmla="*/ 0 w 198"/>
                <a:gd name="T5" fmla="*/ 145 h 191"/>
                <a:gd name="T6" fmla="*/ 6 w 198"/>
                <a:gd name="T7" fmla="*/ 119 h 191"/>
                <a:gd name="T8" fmla="*/ 23 w 198"/>
                <a:gd name="T9" fmla="*/ 103 h 191"/>
                <a:gd name="T10" fmla="*/ 47 w 198"/>
                <a:gd name="T11" fmla="*/ 93 h 191"/>
                <a:gd name="T12" fmla="*/ 84 w 198"/>
                <a:gd name="T13" fmla="*/ 83 h 191"/>
                <a:gd name="T14" fmla="*/ 119 w 198"/>
                <a:gd name="T15" fmla="*/ 73 h 191"/>
                <a:gd name="T16" fmla="*/ 128 w 198"/>
                <a:gd name="T17" fmla="*/ 57 h 191"/>
                <a:gd name="T18" fmla="*/ 120 w 198"/>
                <a:gd name="T19" fmla="*/ 39 h 191"/>
                <a:gd name="T20" fmla="*/ 91 w 198"/>
                <a:gd name="T21" fmla="*/ 32 h 191"/>
                <a:gd name="T22" fmla="*/ 58 w 198"/>
                <a:gd name="T23" fmla="*/ 42 h 191"/>
                <a:gd name="T24" fmla="*/ 40 w 198"/>
                <a:gd name="T25" fmla="*/ 69 h 191"/>
                <a:gd name="T26" fmla="*/ 4 w 198"/>
                <a:gd name="T27" fmla="*/ 58 h 191"/>
                <a:gd name="T28" fmla="*/ 39 w 198"/>
                <a:gd name="T29" fmla="*/ 15 h 191"/>
                <a:gd name="T30" fmla="*/ 92 w 198"/>
                <a:gd name="T31" fmla="*/ 0 h 191"/>
                <a:gd name="T32" fmla="*/ 146 w 198"/>
                <a:gd name="T33" fmla="*/ 17 h 191"/>
                <a:gd name="T34" fmla="*/ 166 w 198"/>
                <a:gd name="T35" fmla="*/ 66 h 191"/>
                <a:gd name="T36" fmla="*/ 166 w 198"/>
                <a:gd name="T37" fmla="*/ 135 h 191"/>
                <a:gd name="T38" fmla="*/ 171 w 198"/>
                <a:gd name="T39" fmla="*/ 155 h 191"/>
                <a:gd name="T40" fmla="*/ 185 w 198"/>
                <a:gd name="T41" fmla="*/ 160 h 191"/>
                <a:gd name="T42" fmla="*/ 192 w 198"/>
                <a:gd name="T43" fmla="*/ 159 h 191"/>
                <a:gd name="T44" fmla="*/ 198 w 198"/>
                <a:gd name="T45" fmla="*/ 157 h 191"/>
                <a:gd name="T46" fmla="*/ 198 w 198"/>
                <a:gd name="T47" fmla="*/ 184 h 191"/>
                <a:gd name="T48" fmla="*/ 186 w 198"/>
                <a:gd name="T49" fmla="*/ 188 h 191"/>
                <a:gd name="T50" fmla="*/ 170 w 198"/>
                <a:gd name="T51" fmla="*/ 190 h 191"/>
                <a:gd name="T52" fmla="*/ 139 w 198"/>
                <a:gd name="T53" fmla="*/ 179 h 191"/>
                <a:gd name="T54" fmla="*/ 129 w 198"/>
                <a:gd name="T55" fmla="*/ 143 h 191"/>
                <a:gd name="T56" fmla="*/ 101 w 198"/>
                <a:gd name="T57" fmla="*/ 178 h 191"/>
                <a:gd name="T58" fmla="*/ 57 w 198"/>
                <a:gd name="T59" fmla="*/ 191 h 191"/>
                <a:gd name="T60" fmla="*/ 72 w 198"/>
                <a:gd name="T61" fmla="*/ 161 h 191"/>
                <a:gd name="T62" fmla="*/ 95 w 198"/>
                <a:gd name="T63" fmla="*/ 156 h 191"/>
                <a:gd name="T64" fmla="*/ 113 w 198"/>
                <a:gd name="T65" fmla="*/ 143 h 191"/>
                <a:gd name="T66" fmla="*/ 125 w 198"/>
                <a:gd name="T67" fmla="*/ 124 h 191"/>
                <a:gd name="T68" fmla="*/ 130 w 198"/>
                <a:gd name="T69" fmla="*/ 101 h 191"/>
                <a:gd name="T70" fmla="*/ 130 w 198"/>
                <a:gd name="T71" fmla="*/ 88 h 191"/>
                <a:gd name="T72" fmla="*/ 116 w 198"/>
                <a:gd name="T73" fmla="*/ 98 h 191"/>
                <a:gd name="T74" fmla="*/ 88 w 198"/>
                <a:gd name="T75" fmla="*/ 105 h 191"/>
                <a:gd name="T76" fmla="*/ 52 w 198"/>
                <a:gd name="T77" fmla="*/ 117 h 191"/>
                <a:gd name="T78" fmla="*/ 40 w 198"/>
                <a:gd name="T79" fmla="*/ 138 h 191"/>
                <a:gd name="T80" fmla="*/ 48 w 198"/>
                <a:gd name="T81" fmla="*/ 155 h 191"/>
                <a:gd name="T82" fmla="*/ 72 w 198"/>
                <a:gd name="T83" fmla="*/ 161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98" h="191" extrusionOk="0">
                  <a:moveTo>
                    <a:pt x="57" y="191"/>
                  </a:moveTo>
                  <a:cubicBezTo>
                    <a:pt x="39" y="191"/>
                    <a:pt x="25" y="187"/>
                    <a:pt x="15" y="178"/>
                  </a:cubicBezTo>
                  <a:cubicBezTo>
                    <a:pt x="5" y="170"/>
                    <a:pt x="0" y="159"/>
                    <a:pt x="0" y="145"/>
                  </a:cubicBezTo>
                  <a:cubicBezTo>
                    <a:pt x="0" y="134"/>
                    <a:pt x="2" y="126"/>
                    <a:pt x="6" y="119"/>
                  </a:cubicBezTo>
                  <a:cubicBezTo>
                    <a:pt x="10" y="113"/>
                    <a:pt x="16" y="107"/>
                    <a:pt x="23" y="103"/>
                  </a:cubicBezTo>
                  <a:cubicBezTo>
                    <a:pt x="29" y="99"/>
                    <a:pt x="37" y="95"/>
                    <a:pt x="47" y="93"/>
                  </a:cubicBezTo>
                  <a:cubicBezTo>
                    <a:pt x="56" y="90"/>
                    <a:pt x="69" y="87"/>
                    <a:pt x="84" y="83"/>
                  </a:cubicBezTo>
                  <a:cubicBezTo>
                    <a:pt x="101" y="80"/>
                    <a:pt x="112" y="76"/>
                    <a:pt x="119" y="73"/>
                  </a:cubicBezTo>
                  <a:cubicBezTo>
                    <a:pt x="125" y="69"/>
                    <a:pt x="128" y="64"/>
                    <a:pt x="128" y="57"/>
                  </a:cubicBezTo>
                  <a:cubicBezTo>
                    <a:pt x="128" y="50"/>
                    <a:pt x="126" y="45"/>
                    <a:pt x="120" y="39"/>
                  </a:cubicBezTo>
                  <a:cubicBezTo>
                    <a:pt x="114" y="34"/>
                    <a:pt x="105" y="32"/>
                    <a:pt x="91" y="32"/>
                  </a:cubicBezTo>
                  <a:cubicBezTo>
                    <a:pt x="77" y="32"/>
                    <a:pt x="67" y="35"/>
                    <a:pt x="58" y="42"/>
                  </a:cubicBezTo>
                  <a:cubicBezTo>
                    <a:pt x="50" y="48"/>
                    <a:pt x="44" y="57"/>
                    <a:pt x="40" y="69"/>
                  </a:cubicBezTo>
                  <a:cubicBezTo>
                    <a:pt x="4" y="58"/>
                    <a:pt x="4" y="58"/>
                    <a:pt x="4" y="58"/>
                  </a:cubicBezTo>
                  <a:cubicBezTo>
                    <a:pt x="11" y="39"/>
                    <a:pt x="23" y="24"/>
                    <a:pt x="39" y="15"/>
                  </a:cubicBezTo>
                  <a:cubicBezTo>
                    <a:pt x="54" y="5"/>
                    <a:pt x="72" y="0"/>
                    <a:pt x="92" y="0"/>
                  </a:cubicBezTo>
                  <a:cubicBezTo>
                    <a:pt x="115" y="0"/>
                    <a:pt x="133" y="6"/>
                    <a:pt x="146" y="17"/>
                  </a:cubicBezTo>
                  <a:cubicBezTo>
                    <a:pt x="160" y="28"/>
                    <a:pt x="166" y="44"/>
                    <a:pt x="166" y="66"/>
                  </a:cubicBezTo>
                  <a:cubicBezTo>
                    <a:pt x="166" y="135"/>
                    <a:pt x="166" y="135"/>
                    <a:pt x="166" y="135"/>
                  </a:cubicBezTo>
                  <a:cubicBezTo>
                    <a:pt x="166" y="145"/>
                    <a:pt x="168" y="151"/>
                    <a:pt x="171" y="155"/>
                  </a:cubicBezTo>
                  <a:cubicBezTo>
                    <a:pt x="174" y="158"/>
                    <a:pt x="179" y="160"/>
                    <a:pt x="185" y="160"/>
                  </a:cubicBezTo>
                  <a:cubicBezTo>
                    <a:pt x="187" y="160"/>
                    <a:pt x="190" y="159"/>
                    <a:pt x="192" y="159"/>
                  </a:cubicBezTo>
                  <a:cubicBezTo>
                    <a:pt x="194" y="159"/>
                    <a:pt x="196" y="158"/>
                    <a:pt x="198" y="157"/>
                  </a:cubicBezTo>
                  <a:cubicBezTo>
                    <a:pt x="198" y="184"/>
                    <a:pt x="198" y="184"/>
                    <a:pt x="198" y="184"/>
                  </a:cubicBezTo>
                  <a:cubicBezTo>
                    <a:pt x="195" y="185"/>
                    <a:pt x="191" y="187"/>
                    <a:pt x="186" y="188"/>
                  </a:cubicBezTo>
                  <a:cubicBezTo>
                    <a:pt x="181" y="190"/>
                    <a:pt x="176" y="190"/>
                    <a:pt x="170" y="190"/>
                  </a:cubicBezTo>
                  <a:cubicBezTo>
                    <a:pt x="156" y="190"/>
                    <a:pt x="145" y="187"/>
                    <a:pt x="139" y="179"/>
                  </a:cubicBezTo>
                  <a:cubicBezTo>
                    <a:pt x="132" y="172"/>
                    <a:pt x="129" y="160"/>
                    <a:pt x="129" y="143"/>
                  </a:cubicBezTo>
                  <a:cubicBezTo>
                    <a:pt x="123" y="158"/>
                    <a:pt x="114" y="170"/>
                    <a:pt x="101" y="178"/>
                  </a:cubicBezTo>
                  <a:cubicBezTo>
                    <a:pt x="88" y="187"/>
                    <a:pt x="74" y="191"/>
                    <a:pt x="57" y="191"/>
                  </a:cubicBezTo>
                  <a:close/>
                  <a:moveTo>
                    <a:pt x="72" y="161"/>
                  </a:moveTo>
                  <a:cubicBezTo>
                    <a:pt x="80" y="161"/>
                    <a:pt x="88" y="159"/>
                    <a:pt x="95" y="156"/>
                  </a:cubicBezTo>
                  <a:cubicBezTo>
                    <a:pt x="102" y="153"/>
                    <a:pt x="108" y="148"/>
                    <a:pt x="113" y="143"/>
                  </a:cubicBezTo>
                  <a:cubicBezTo>
                    <a:pt x="118" y="137"/>
                    <a:pt x="122" y="131"/>
                    <a:pt x="125" y="124"/>
                  </a:cubicBezTo>
                  <a:cubicBezTo>
                    <a:pt x="128" y="116"/>
                    <a:pt x="130" y="109"/>
                    <a:pt x="130" y="101"/>
                  </a:cubicBezTo>
                  <a:cubicBezTo>
                    <a:pt x="130" y="88"/>
                    <a:pt x="130" y="88"/>
                    <a:pt x="130" y="88"/>
                  </a:cubicBezTo>
                  <a:cubicBezTo>
                    <a:pt x="127" y="92"/>
                    <a:pt x="122" y="95"/>
                    <a:pt x="116" y="98"/>
                  </a:cubicBezTo>
                  <a:cubicBezTo>
                    <a:pt x="109" y="100"/>
                    <a:pt x="100" y="103"/>
                    <a:pt x="88" y="105"/>
                  </a:cubicBezTo>
                  <a:cubicBezTo>
                    <a:pt x="72" y="109"/>
                    <a:pt x="60" y="113"/>
                    <a:pt x="52" y="117"/>
                  </a:cubicBezTo>
                  <a:cubicBezTo>
                    <a:pt x="44" y="122"/>
                    <a:pt x="40" y="129"/>
                    <a:pt x="40" y="138"/>
                  </a:cubicBezTo>
                  <a:cubicBezTo>
                    <a:pt x="40" y="145"/>
                    <a:pt x="42" y="151"/>
                    <a:pt x="48" y="155"/>
                  </a:cubicBezTo>
                  <a:cubicBezTo>
                    <a:pt x="54" y="159"/>
                    <a:pt x="62" y="161"/>
                    <a:pt x="72" y="1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54" name="Freeform 8"/>
            <p:cNvSpPr/>
            <p:nvPr userDrawn="1"/>
          </p:nvSpPr>
          <p:spPr bwMode="black">
            <a:xfrm>
              <a:off x="3804" y="1017"/>
              <a:ext cx="259" cy="281"/>
            </a:xfrm>
            <a:custGeom>
              <a:avLst/>
              <a:gdLst>
                <a:gd name="T0" fmla="*/ 0 w 172"/>
                <a:gd name="T1" fmla="*/ 187 h 187"/>
                <a:gd name="T2" fmla="*/ 0 w 172"/>
                <a:gd name="T3" fmla="*/ 4 h 187"/>
                <a:gd name="T4" fmla="*/ 40 w 172"/>
                <a:gd name="T5" fmla="*/ 4 h 187"/>
                <a:gd name="T6" fmla="*/ 40 w 172"/>
                <a:gd name="T7" fmla="*/ 47 h 187"/>
                <a:gd name="T8" fmla="*/ 65 w 172"/>
                <a:gd name="T9" fmla="*/ 12 h 187"/>
                <a:gd name="T10" fmla="*/ 105 w 172"/>
                <a:gd name="T11" fmla="*/ 0 h 187"/>
                <a:gd name="T12" fmla="*/ 154 w 172"/>
                <a:gd name="T13" fmla="*/ 21 h 187"/>
                <a:gd name="T14" fmla="*/ 172 w 172"/>
                <a:gd name="T15" fmla="*/ 75 h 187"/>
                <a:gd name="T16" fmla="*/ 172 w 172"/>
                <a:gd name="T17" fmla="*/ 187 h 187"/>
                <a:gd name="T18" fmla="*/ 132 w 172"/>
                <a:gd name="T19" fmla="*/ 187 h 187"/>
                <a:gd name="T20" fmla="*/ 132 w 172"/>
                <a:gd name="T21" fmla="*/ 85 h 187"/>
                <a:gd name="T22" fmla="*/ 122 w 172"/>
                <a:gd name="T23" fmla="*/ 48 h 187"/>
                <a:gd name="T24" fmla="*/ 88 w 172"/>
                <a:gd name="T25" fmla="*/ 33 h 187"/>
                <a:gd name="T26" fmla="*/ 53 w 172"/>
                <a:gd name="T27" fmla="*/ 50 h 187"/>
                <a:gd name="T28" fmla="*/ 40 w 172"/>
                <a:gd name="T29" fmla="*/ 97 h 187"/>
                <a:gd name="T30" fmla="*/ 40 w 172"/>
                <a:gd name="T31" fmla="*/ 187 h 187"/>
                <a:gd name="T32" fmla="*/ 0 w 172"/>
                <a:gd name="T33" fmla="*/ 187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2" h="187" extrusionOk="0">
                  <a:moveTo>
                    <a:pt x="0" y="187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40" y="47"/>
                    <a:pt x="40" y="47"/>
                    <a:pt x="40" y="47"/>
                  </a:cubicBezTo>
                  <a:cubicBezTo>
                    <a:pt x="46" y="32"/>
                    <a:pt x="54" y="20"/>
                    <a:pt x="65" y="12"/>
                  </a:cubicBezTo>
                  <a:cubicBezTo>
                    <a:pt x="77" y="4"/>
                    <a:pt x="90" y="0"/>
                    <a:pt x="105" y="0"/>
                  </a:cubicBezTo>
                  <a:cubicBezTo>
                    <a:pt x="126" y="0"/>
                    <a:pt x="143" y="7"/>
                    <a:pt x="154" y="21"/>
                  </a:cubicBezTo>
                  <a:cubicBezTo>
                    <a:pt x="166" y="35"/>
                    <a:pt x="172" y="53"/>
                    <a:pt x="172" y="75"/>
                  </a:cubicBezTo>
                  <a:cubicBezTo>
                    <a:pt x="172" y="187"/>
                    <a:pt x="172" y="187"/>
                    <a:pt x="172" y="187"/>
                  </a:cubicBezTo>
                  <a:cubicBezTo>
                    <a:pt x="132" y="187"/>
                    <a:pt x="132" y="187"/>
                    <a:pt x="132" y="187"/>
                  </a:cubicBezTo>
                  <a:cubicBezTo>
                    <a:pt x="132" y="85"/>
                    <a:pt x="132" y="85"/>
                    <a:pt x="132" y="85"/>
                  </a:cubicBezTo>
                  <a:cubicBezTo>
                    <a:pt x="132" y="70"/>
                    <a:pt x="129" y="57"/>
                    <a:pt x="122" y="48"/>
                  </a:cubicBezTo>
                  <a:cubicBezTo>
                    <a:pt x="115" y="38"/>
                    <a:pt x="104" y="33"/>
                    <a:pt x="88" y="33"/>
                  </a:cubicBezTo>
                  <a:cubicBezTo>
                    <a:pt x="73" y="33"/>
                    <a:pt x="61" y="39"/>
                    <a:pt x="53" y="50"/>
                  </a:cubicBezTo>
                  <a:cubicBezTo>
                    <a:pt x="44" y="61"/>
                    <a:pt x="40" y="77"/>
                    <a:pt x="40" y="97"/>
                  </a:cubicBezTo>
                  <a:cubicBezTo>
                    <a:pt x="40" y="187"/>
                    <a:pt x="40" y="187"/>
                    <a:pt x="40" y="187"/>
                  </a:cubicBezTo>
                  <a:lnTo>
                    <a:pt x="0" y="18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55" name="Freeform 9"/>
            <p:cNvSpPr/>
            <p:nvPr userDrawn="1"/>
          </p:nvSpPr>
          <p:spPr bwMode="black">
            <a:xfrm>
              <a:off x="4100" y="919"/>
              <a:ext cx="196" cy="385"/>
            </a:xfrm>
            <a:custGeom>
              <a:avLst/>
              <a:gdLst>
                <a:gd name="T0" fmla="*/ 131 w 131"/>
                <a:gd name="T1" fmla="*/ 216 h 256"/>
                <a:gd name="T2" fmla="*/ 131 w 131"/>
                <a:gd name="T3" fmla="*/ 249 h 256"/>
                <a:gd name="T4" fmla="*/ 116 w 131"/>
                <a:gd name="T5" fmla="*/ 254 h 256"/>
                <a:gd name="T6" fmla="*/ 98 w 131"/>
                <a:gd name="T7" fmla="*/ 256 h 256"/>
                <a:gd name="T8" fmla="*/ 55 w 131"/>
                <a:gd name="T9" fmla="*/ 240 h 256"/>
                <a:gd name="T10" fmla="*/ 42 w 131"/>
                <a:gd name="T11" fmla="*/ 194 h 256"/>
                <a:gd name="T12" fmla="*/ 42 w 131"/>
                <a:gd name="T13" fmla="*/ 102 h 256"/>
                <a:gd name="T14" fmla="*/ 0 w 131"/>
                <a:gd name="T15" fmla="*/ 102 h 256"/>
                <a:gd name="T16" fmla="*/ 0 w 131"/>
                <a:gd name="T17" fmla="*/ 69 h 256"/>
                <a:gd name="T18" fmla="*/ 42 w 131"/>
                <a:gd name="T19" fmla="*/ 69 h 256"/>
                <a:gd name="T20" fmla="*/ 42 w 131"/>
                <a:gd name="T21" fmla="*/ 22 h 256"/>
                <a:gd name="T22" fmla="*/ 79 w 131"/>
                <a:gd name="T23" fmla="*/ 0 h 256"/>
                <a:gd name="T24" fmla="*/ 79 w 131"/>
                <a:gd name="T25" fmla="*/ 69 h 256"/>
                <a:gd name="T26" fmla="*/ 131 w 131"/>
                <a:gd name="T27" fmla="*/ 69 h 256"/>
                <a:gd name="T28" fmla="*/ 131 w 131"/>
                <a:gd name="T29" fmla="*/ 102 h 256"/>
                <a:gd name="T30" fmla="*/ 79 w 131"/>
                <a:gd name="T31" fmla="*/ 102 h 256"/>
                <a:gd name="T32" fmla="*/ 79 w 131"/>
                <a:gd name="T33" fmla="*/ 189 h 256"/>
                <a:gd name="T34" fmla="*/ 86 w 131"/>
                <a:gd name="T35" fmla="*/ 214 h 256"/>
                <a:gd name="T36" fmla="*/ 107 w 131"/>
                <a:gd name="T37" fmla="*/ 222 h 256"/>
                <a:gd name="T38" fmla="*/ 120 w 131"/>
                <a:gd name="T39" fmla="*/ 220 h 256"/>
                <a:gd name="T40" fmla="*/ 131 w 131"/>
                <a:gd name="T41" fmla="*/ 21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1" h="256" extrusionOk="0">
                  <a:moveTo>
                    <a:pt x="131" y="216"/>
                  </a:moveTo>
                  <a:cubicBezTo>
                    <a:pt x="131" y="249"/>
                    <a:pt x="131" y="249"/>
                    <a:pt x="131" y="249"/>
                  </a:cubicBezTo>
                  <a:cubicBezTo>
                    <a:pt x="126" y="251"/>
                    <a:pt x="121" y="252"/>
                    <a:pt x="116" y="254"/>
                  </a:cubicBezTo>
                  <a:cubicBezTo>
                    <a:pt x="111" y="255"/>
                    <a:pt x="105" y="256"/>
                    <a:pt x="98" y="256"/>
                  </a:cubicBezTo>
                  <a:cubicBezTo>
                    <a:pt x="78" y="256"/>
                    <a:pt x="64" y="251"/>
                    <a:pt x="55" y="240"/>
                  </a:cubicBezTo>
                  <a:cubicBezTo>
                    <a:pt x="46" y="230"/>
                    <a:pt x="42" y="214"/>
                    <a:pt x="42" y="194"/>
                  </a:cubicBezTo>
                  <a:cubicBezTo>
                    <a:pt x="42" y="102"/>
                    <a:pt x="42" y="102"/>
                    <a:pt x="42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42" y="69"/>
                    <a:pt x="42" y="69"/>
                    <a:pt x="42" y="69"/>
                  </a:cubicBezTo>
                  <a:cubicBezTo>
                    <a:pt x="42" y="22"/>
                    <a:pt x="42" y="22"/>
                    <a:pt x="42" y="22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131" y="69"/>
                    <a:pt x="131" y="69"/>
                    <a:pt x="131" y="69"/>
                  </a:cubicBezTo>
                  <a:cubicBezTo>
                    <a:pt x="131" y="102"/>
                    <a:pt x="131" y="102"/>
                    <a:pt x="131" y="102"/>
                  </a:cubicBezTo>
                  <a:cubicBezTo>
                    <a:pt x="79" y="102"/>
                    <a:pt x="79" y="102"/>
                    <a:pt x="79" y="102"/>
                  </a:cubicBezTo>
                  <a:cubicBezTo>
                    <a:pt x="79" y="189"/>
                    <a:pt x="79" y="189"/>
                    <a:pt x="79" y="189"/>
                  </a:cubicBezTo>
                  <a:cubicBezTo>
                    <a:pt x="79" y="201"/>
                    <a:pt x="82" y="210"/>
                    <a:pt x="86" y="214"/>
                  </a:cubicBezTo>
                  <a:cubicBezTo>
                    <a:pt x="91" y="219"/>
                    <a:pt x="98" y="222"/>
                    <a:pt x="107" y="222"/>
                  </a:cubicBezTo>
                  <a:cubicBezTo>
                    <a:pt x="112" y="222"/>
                    <a:pt x="116" y="221"/>
                    <a:pt x="120" y="220"/>
                  </a:cubicBezTo>
                  <a:cubicBezTo>
                    <a:pt x="123" y="219"/>
                    <a:pt x="127" y="218"/>
                    <a:pt x="131" y="21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56" name="Freeform 10"/>
            <p:cNvSpPr>
              <a:spLocks noEditPoints="1"/>
            </p:cNvSpPr>
            <p:nvPr userDrawn="1"/>
          </p:nvSpPr>
          <p:spPr bwMode="black">
            <a:xfrm>
              <a:off x="4328" y="1017"/>
              <a:ext cx="273" cy="287"/>
            </a:xfrm>
            <a:custGeom>
              <a:avLst/>
              <a:gdLst>
                <a:gd name="T0" fmla="*/ 177 w 182"/>
                <a:gd name="T1" fmla="*/ 147 h 191"/>
                <a:gd name="T2" fmla="*/ 146 w 182"/>
                <a:gd name="T3" fmla="*/ 178 h 191"/>
                <a:gd name="T4" fmla="*/ 95 w 182"/>
                <a:gd name="T5" fmla="*/ 191 h 191"/>
                <a:gd name="T6" fmla="*/ 54 w 182"/>
                <a:gd name="T7" fmla="*/ 184 h 191"/>
                <a:gd name="T8" fmla="*/ 24 w 182"/>
                <a:gd name="T9" fmla="*/ 164 h 191"/>
                <a:gd name="T10" fmla="*/ 6 w 182"/>
                <a:gd name="T11" fmla="*/ 134 h 191"/>
                <a:gd name="T12" fmla="*/ 0 w 182"/>
                <a:gd name="T13" fmla="*/ 97 h 191"/>
                <a:gd name="T14" fmla="*/ 6 w 182"/>
                <a:gd name="T15" fmla="*/ 60 h 191"/>
                <a:gd name="T16" fmla="*/ 25 w 182"/>
                <a:gd name="T17" fmla="*/ 29 h 191"/>
                <a:gd name="T18" fmla="*/ 54 w 182"/>
                <a:gd name="T19" fmla="*/ 8 h 191"/>
                <a:gd name="T20" fmla="*/ 94 w 182"/>
                <a:gd name="T21" fmla="*/ 0 h 191"/>
                <a:gd name="T22" fmla="*/ 133 w 182"/>
                <a:gd name="T23" fmla="*/ 8 h 191"/>
                <a:gd name="T24" fmla="*/ 160 w 182"/>
                <a:gd name="T25" fmla="*/ 28 h 191"/>
                <a:gd name="T26" fmla="*/ 176 w 182"/>
                <a:gd name="T27" fmla="*/ 57 h 191"/>
                <a:gd name="T28" fmla="*/ 182 w 182"/>
                <a:gd name="T29" fmla="*/ 93 h 191"/>
                <a:gd name="T30" fmla="*/ 182 w 182"/>
                <a:gd name="T31" fmla="*/ 106 h 191"/>
                <a:gd name="T32" fmla="*/ 39 w 182"/>
                <a:gd name="T33" fmla="*/ 106 h 191"/>
                <a:gd name="T34" fmla="*/ 55 w 182"/>
                <a:gd name="T35" fmla="*/ 144 h 191"/>
                <a:gd name="T36" fmla="*/ 95 w 182"/>
                <a:gd name="T37" fmla="*/ 158 h 191"/>
                <a:gd name="T38" fmla="*/ 125 w 182"/>
                <a:gd name="T39" fmla="*/ 150 h 191"/>
                <a:gd name="T40" fmla="*/ 144 w 182"/>
                <a:gd name="T41" fmla="*/ 128 h 191"/>
                <a:gd name="T42" fmla="*/ 177 w 182"/>
                <a:gd name="T43" fmla="*/ 147 h 191"/>
                <a:gd name="T44" fmla="*/ 94 w 182"/>
                <a:gd name="T45" fmla="*/ 33 h 191"/>
                <a:gd name="T46" fmla="*/ 56 w 182"/>
                <a:gd name="T47" fmla="*/ 46 h 191"/>
                <a:gd name="T48" fmla="*/ 39 w 182"/>
                <a:gd name="T49" fmla="*/ 82 h 191"/>
                <a:gd name="T50" fmla="*/ 143 w 182"/>
                <a:gd name="T51" fmla="*/ 82 h 191"/>
                <a:gd name="T52" fmla="*/ 130 w 182"/>
                <a:gd name="T53" fmla="*/ 47 h 191"/>
                <a:gd name="T54" fmla="*/ 94 w 182"/>
                <a:gd name="T55" fmla="*/ 33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82" h="191" extrusionOk="0">
                  <a:moveTo>
                    <a:pt x="177" y="147"/>
                  </a:moveTo>
                  <a:cubicBezTo>
                    <a:pt x="170" y="159"/>
                    <a:pt x="159" y="170"/>
                    <a:pt x="146" y="178"/>
                  </a:cubicBezTo>
                  <a:cubicBezTo>
                    <a:pt x="132" y="187"/>
                    <a:pt x="116" y="191"/>
                    <a:pt x="95" y="191"/>
                  </a:cubicBezTo>
                  <a:cubicBezTo>
                    <a:pt x="80" y="191"/>
                    <a:pt x="66" y="188"/>
                    <a:pt x="54" y="184"/>
                  </a:cubicBezTo>
                  <a:cubicBezTo>
                    <a:pt x="42" y="179"/>
                    <a:pt x="32" y="172"/>
                    <a:pt x="24" y="164"/>
                  </a:cubicBezTo>
                  <a:cubicBezTo>
                    <a:pt x="16" y="156"/>
                    <a:pt x="10" y="146"/>
                    <a:pt x="6" y="134"/>
                  </a:cubicBezTo>
                  <a:cubicBezTo>
                    <a:pt x="2" y="122"/>
                    <a:pt x="0" y="110"/>
                    <a:pt x="0" y="97"/>
                  </a:cubicBezTo>
                  <a:cubicBezTo>
                    <a:pt x="0" y="84"/>
                    <a:pt x="2" y="71"/>
                    <a:pt x="6" y="60"/>
                  </a:cubicBezTo>
                  <a:cubicBezTo>
                    <a:pt x="11" y="48"/>
                    <a:pt x="17" y="37"/>
                    <a:pt x="25" y="29"/>
                  </a:cubicBezTo>
                  <a:cubicBezTo>
                    <a:pt x="33" y="20"/>
                    <a:pt x="43" y="13"/>
                    <a:pt x="54" y="8"/>
                  </a:cubicBezTo>
                  <a:cubicBezTo>
                    <a:pt x="66" y="3"/>
                    <a:pt x="79" y="0"/>
                    <a:pt x="94" y="0"/>
                  </a:cubicBezTo>
                  <a:cubicBezTo>
                    <a:pt x="109" y="0"/>
                    <a:pt x="122" y="3"/>
                    <a:pt x="133" y="8"/>
                  </a:cubicBezTo>
                  <a:cubicBezTo>
                    <a:pt x="144" y="13"/>
                    <a:pt x="153" y="19"/>
                    <a:pt x="160" y="28"/>
                  </a:cubicBezTo>
                  <a:cubicBezTo>
                    <a:pt x="167" y="36"/>
                    <a:pt x="173" y="46"/>
                    <a:pt x="176" y="57"/>
                  </a:cubicBezTo>
                  <a:cubicBezTo>
                    <a:pt x="180" y="68"/>
                    <a:pt x="182" y="80"/>
                    <a:pt x="182" y="93"/>
                  </a:cubicBezTo>
                  <a:cubicBezTo>
                    <a:pt x="182" y="106"/>
                    <a:pt x="182" y="106"/>
                    <a:pt x="182" y="106"/>
                  </a:cubicBezTo>
                  <a:cubicBezTo>
                    <a:pt x="39" y="106"/>
                    <a:pt x="39" y="106"/>
                    <a:pt x="39" y="106"/>
                  </a:cubicBezTo>
                  <a:cubicBezTo>
                    <a:pt x="40" y="122"/>
                    <a:pt x="46" y="135"/>
                    <a:pt x="55" y="144"/>
                  </a:cubicBezTo>
                  <a:cubicBezTo>
                    <a:pt x="64" y="153"/>
                    <a:pt x="78" y="158"/>
                    <a:pt x="95" y="158"/>
                  </a:cubicBezTo>
                  <a:cubicBezTo>
                    <a:pt x="107" y="158"/>
                    <a:pt x="117" y="155"/>
                    <a:pt x="125" y="150"/>
                  </a:cubicBezTo>
                  <a:cubicBezTo>
                    <a:pt x="132" y="145"/>
                    <a:pt x="139" y="138"/>
                    <a:pt x="144" y="128"/>
                  </a:cubicBezTo>
                  <a:lnTo>
                    <a:pt x="177" y="147"/>
                  </a:lnTo>
                  <a:close/>
                  <a:moveTo>
                    <a:pt x="94" y="33"/>
                  </a:moveTo>
                  <a:cubicBezTo>
                    <a:pt x="78" y="33"/>
                    <a:pt x="66" y="37"/>
                    <a:pt x="56" y="46"/>
                  </a:cubicBezTo>
                  <a:cubicBezTo>
                    <a:pt x="47" y="55"/>
                    <a:pt x="41" y="66"/>
                    <a:pt x="39" y="82"/>
                  </a:cubicBezTo>
                  <a:cubicBezTo>
                    <a:pt x="143" y="82"/>
                    <a:pt x="143" y="82"/>
                    <a:pt x="143" y="82"/>
                  </a:cubicBezTo>
                  <a:cubicBezTo>
                    <a:pt x="142" y="68"/>
                    <a:pt x="138" y="56"/>
                    <a:pt x="130" y="47"/>
                  </a:cubicBezTo>
                  <a:cubicBezTo>
                    <a:pt x="122" y="38"/>
                    <a:pt x="110" y="33"/>
                    <a:pt x="94" y="3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57" name="Freeform 11"/>
            <p:cNvSpPr/>
            <p:nvPr userDrawn="1"/>
          </p:nvSpPr>
          <p:spPr bwMode="black">
            <a:xfrm>
              <a:off x="4637" y="1017"/>
              <a:ext cx="248" cy="287"/>
            </a:xfrm>
            <a:custGeom>
              <a:avLst/>
              <a:gdLst>
                <a:gd name="T0" fmla="*/ 0 w 165"/>
                <a:gd name="T1" fmla="*/ 155 h 191"/>
                <a:gd name="T2" fmla="*/ 28 w 165"/>
                <a:gd name="T3" fmla="*/ 127 h 191"/>
                <a:gd name="T4" fmla="*/ 54 w 165"/>
                <a:gd name="T5" fmla="*/ 150 h 191"/>
                <a:gd name="T6" fmla="*/ 89 w 165"/>
                <a:gd name="T7" fmla="*/ 158 h 191"/>
                <a:gd name="T8" fmla="*/ 117 w 165"/>
                <a:gd name="T9" fmla="*/ 150 h 191"/>
                <a:gd name="T10" fmla="*/ 126 w 165"/>
                <a:gd name="T11" fmla="*/ 132 h 191"/>
                <a:gd name="T12" fmla="*/ 121 w 165"/>
                <a:gd name="T13" fmla="*/ 121 h 191"/>
                <a:gd name="T14" fmla="*/ 108 w 165"/>
                <a:gd name="T15" fmla="*/ 114 h 191"/>
                <a:gd name="T16" fmla="*/ 88 w 165"/>
                <a:gd name="T17" fmla="*/ 110 h 191"/>
                <a:gd name="T18" fmla="*/ 64 w 165"/>
                <a:gd name="T19" fmla="*/ 106 h 191"/>
                <a:gd name="T20" fmla="*/ 23 w 165"/>
                <a:gd name="T21" fmla="*/ 92 h 191"/>
                <a:gd name="T22" fmla="*/ 6 w 165"/>
                <a:gd name="T23" fmla="*/ 57 h 191"/>
                <a:gd name="T24" fmla="*/ 26 w 165"/>
                <a:gd name="T25" fmla="*/ 16 h 191"/>
                <a:gd name="T26" fmla="*/ 79 w 165"/>
                <a:gd name="T27" fmla="*/ 0 h 191"/>
                <a:gd name="T28" fmla="*/ 128 w 165"/>
                <a:gd name="T29" fmla="*/ 9 h 191"/>
                <a:gd name="T30" fmla="*/ 165 w 165"/>
                <a:gd name="T31" fmla="*/ 37 h 191"/>
                <a:gd name="T32" fmla="*/ 134 w 165"/>
                <a:gd name="T33" fmla="*/ 63 h 191"/>
                <a:gd name="T34" fmla="*/ 110 w 165"/>
                <a:gd name="T35" fmla="*/ 41 h 191"/>
                <a:gd name="T36" fmla="*/ 77 w 165"/>
                <a:gd name="T37" fmla="*/ 33 h 191"/>
                <a:gd name="T38" fmla="*/ 50 w 165"/>
                <a:gd name="T39" fmla="*/ 40 h 191"/>
                <a:gd name="T40" fmla="*/ 41 w 165"/>
                <a:gd name="T41" fmla="*/ 57 h 191"/>
                <a:gd name="T42" fmla="*/ 56 w 165"/>
                <a:gd name="T43" fmla="*/ 74 h 191"/>
                <a:gd name="T44" fmla="*/ 94 w 165"/>
                <a:gd name="T45" fmla="*/ 82 h 191"/>
                <a:gd name="T46" fmla="*/ 119 w 165"/>
                <a:gd name="T47" fmla="*/ 87 h 191"/>
                <a:gd name="T48" fmla="*/ 141 w 165"/>
                <a:gd name="T49" fmla="*/ 95 h 191"/>
                <a:gd name="T50" fmla="*/ 156 w 165"/>
                <a:gd name="T51" fmla="*/ 110 h 191"/>
                <a:gd name="T52" fmla="*/ 162 w 165"/>
                <a:gd name="T53" fmla="*/ 132 h 191"/>
                <a:gd name="T54" fmla="*/ 142 w 165"/>
                <a:gd name="T55" fmla="*/ 175 h 191"/>
                <a:gd name="T56" fmla="*/ 88 w 165"/>
                <a:gd name="T57" fmla="*/ 191 h 191"/>
                <a:gd name="T58" fmla="*/ 35 w 165"/>
                <a:gd name="T59" fmla="*/ 181 h 191"/>
                <a:gd name="T60" fmla="*/ 0 w 165"/>
                <a:gd name="T61" fmla="*/ 15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65" h="191" extrusionOk="0">
                  <a:moveTo>
                    <a:pt x="0" y="155"/>
                  </a:moveTo>
                  <a:cubicBezTo>
                    <a:pt x="28" y="127"/>
                    <a:pt x="28" y="127"/>
                    <a:pt x="28" y="127"/>
                  </a:cubicBezTo>
                  <a:cubicBezTo>
                    <a:pt x="36" y="138"/>
                    <a:pt x="44" y="145"/>
                    <a:pt x="54" y="150"/>
                  </a:cubicBezTo>
                  <a:cubicBezTo>
                    <a:pt x="64" y="155"/>
                    <a:pt x="76" y="158"/>
                    <a:pt x="89" y="158"/>
                  </a:cubicBezTo>
                  <a:cubicBezTo>
                    <a:pt x="102" y="158"/>
                    <a:pt x="112" y="155"/>
                    <a:pt x="117" y="150"/>
                  </a:cubicBezTo>
                  <a:cubicBezTo>
                    <a:pt x="123" y="145"/>
                    <a:pt x="126" y="139"/>
                    <a:pt x="126" y="132"/>
                  </a:cubicBezTo>
                  <a:cubicBezTo>
                    <a:pt x="126" y="128"/>
                    <a:pt x="124" y="124"/>
                    <a:pt x="121" y="121"/>
                  </a:cubicBezTo>
                  <a:cubicBezTo>
                    <a:pt x="118" y="118"/>
                    <a:pt x="113" y="116"/>
                    <a:pt x="108" y="114"/>
                  </a:cubicBezTo>
                  <a:cubicBezTo>
                    <a:pt x="102" y="113"/>
                    <a:pt x="95" y="111"/>
                    <a:pt x="88" y="110"/>
                  </a:cubicBezTo>
                  <a:cubicBezTo>
                    <a:pt x="80" y="109"/>
                    <a:pt x="72" y="107"/>
                    <a:pt x="64" y="106"/>
                  </a:cubicBezTo>
                  <a:cubicBezTo>
                    <a:pt x="48" y="104"/>
                    <a:pt x="34" y="99"/>
                    <a:pt x="23" y="92"/>
                  </a:cubicBezTo>
                  <a:cubicBezTo>
                    <a:pt x="12" y="85"/>
                    <a:pt x="6" y="73"/>
                    <a:pt x="6" y="57"/>
                  </a:cubicBezTo>
                  <a:cubicBezTo>
                    <a:pt x="6" y="41"/>
                    <a:pt x="13" y="27"/>
                    <a:pt x="26" y="16"/>
                  </a:cubicBezTo>
                  <a:cubicBezTo>
                    <a:pt x="39" y="5"/>
                    <a:pt x="56" y="0"/>
                    <a:pt x="79" y="0"/>
                  </a:cubicBezTo>
                  <a:cubicBezTo>
                    <a:pt x="98" y="0"/>
                    <a:pt x="114" y="3"/>
                    <a:pt x="128" y="9"/>
                  </a:cubicBezTo>
                  <a:cubicBezTo>
                    <a:pt x="142" y="15"/>
                    <a:pt x="154" y="24"/>
                    <a:pt x="165" y="37"/>
                  </a:cubicBezTo>
                  <a:cubicBezTo>
                    <a:pt x="134" y="63"/>
                    <a:pt x="134" y="63"/>
                    <a:pt x="134" y="63"/>
                  </a:cubicBezTo>
                  <a:cubicBezTo>
                    <a:pt x="127" y="53"/>
                    <a:pt x="119" y="46"/>
                    <a:pt x="110" y="41"/>
                  </a:cubicBezTo>
                  <a:cubicBezTo>
                    <a:pt x="101" y="36"/>
                    <a:pt x="90" y="33"/>
                    <a:pt x="77" y="33"/>
                  </a:cubicBezTo>
                  <a:cubicBezTo>
                    <a:pt x="64" y="33"/>
                    <a:pt x="55" y="35"/>
                    <a:pt x="50" y="40"/>
                  </a:cubicBezTo>
                  <a:cubicBezTo>
                    <a:pt x="44" y="45"/>
                    <a:pt x="41" y="51"/>
                    <a:pt x="41" y="57"/>
                  </a:cubicBezTo>
                  <a:cubicBezTo>
                    <a:pt x="41" y="66"/>
                    <a:pt x="46" y="71"/>
                    <a:pt x="56" y="74"/>
                  </a:cubicBezTo>
                  <a:cubicBezTo>
                    <a:pt x="66" y="77"/>
                    <a:pt x="78" y="80"/>
                    <a:pt x="94" y="82"/>
                  </a:cubicBezTo>
                  <a:cubicBezTo>
                    <a:pt x="103" y="83"/>
                    <a:pt x="111" y="85"/>
                    <a:pt x="119" y="87"/>
                  </a:cubicBezTo>
                  <a:cubicBezTo>
                    <a:pt x="128" y="89"/>
                    <a:pt x="135" y="92"/>
                    <a:pt x="141" y="95"/>
                  </a:cubicBezTo>
                  <a:cubicBezTo>
                    <a:pt x="147" y="99"/>
                    <a:pt x="152" y="104"/>
                    <a:pt x="156" y="110"/>
                  </a:cubicBezTo>
                  <a:cubicBezTo>
                    <a:pt x="160" y="116"/>
                    <a:pt x="162" y="123"/>
                    <a:pt x="162" y="132"/>
                  </a:cubicBezTo>
                  <a:cubicBezTo>
                    <a:pt x="162" y="149"/>
                    <a:pt x="155" y="163"/>
                    <a:pt x="142" y="175"/>
                  </a:cubicBezTo>
                  <a:cubicBezTo>
                    <a:pt x="129" y="186"/>
                    <a:pt x="111" y="191"/>
                    <a:pt x="88" y="191"/>
                  </a:cubicBezTo>
                  <a:cubicBezTo>
                    <a:pt x="68" y="191"/>
                    <a:pt x="50" y="188"/>
                    <a:pt x="35" y="181"/>
                  </a:cubicBezTo>
                  <a:cubicBezTo>
                    <a:pt x="20" y="175"/>
                    <a:pt x="8" y="166"/>
                    <a:pt x="0" y="15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58" name="Freeform 12"/>
            <p:cNvSpPr/>
            <p:nvPr userDrawn="1"/>
          </p:nvSpPr>
          <p:spPr bwMode="black">
            <a:xfrm>
              <a:off x="3104" y="1440"/>
              <a:ext cx="293" cy="365"/>
            </a:xfrm>
            <a:custGeom>
              <a:avLst/>
              <a:gdLst>
                <a:gd name="T0" fmla="*/ 156 w 195"/>
                <a:gd name="T1" fmla="*/ 0 h 243"/>
                <a:gd name="T2" fmla="*/ 195 w 195"/>
                <a:gd name="T3" fmla="*/ 0 h 243"/>
                <a:gd name="T4" fmla="*/ 195 w 195"/>
                <a:gd name="T5" fmla="*/ 140 h 243"/>
                <a:gd name="T6" fmla="*/ 188 w 195"/>
                <a:gd name="T7" fmla="*/ 185 h 243"/>
                <a:gd name="T8" fmla="*/ 168 w 195"/>
                <a:gd name="T9" fmla="*/ 218 h 243"/>
                <a:gd name="T10" fmla="*/ 137 w 195"/>
                <a:gd name="T11" fmla="*/ 237 h 243"/>
                <a:gd name="T12" fmla="*/ 97 w 195"/>
                <a:gd name="T13" fmla="*/ 243 h 243"/>
                <a:gd name="T14" fmla="*/ 25 w 195"/>
                <a:gd name="T15" fmla="*/ 218 h 243"/>
                <a:gd name="T16" fmla="*/ 0 w 195"/>
                <a:gd name="T17" fmla="*/ 140 h 243"/>
                <a:gd name="T18" fmla="*/ 0 w 195"/>
                <a:gd name="T19" fmla="*/ 0 h 243"/>
                <a:gd name="T20" fmla="*/ 40 w 195"/>
                <a:gd name="T21" fmla="*/ 0 h 243"/>
                <a:gd name="T22" fmla="*/ 40 w 195"/>
                <a:gd name="T23" fmla="*/ 137 h 243"/>
                <a:gd name="T24" fmla="*/ 54 w 195"/>
                <a:gd name="T25" fmla="*/ 189 h 243"/>
                <a:gd name="T26" fmla="*/ 97 w 195"/>
                <a:gd name="T27" fmla="*/ 206 h 243"/>
                <a:gd name="T28" fmla="*/ 142 w 195"/>
                <a:gd name="T29" fmla="*/ 189 h 243"/>
                <a:gd name="T30" fmla="*/ 156 w 195"/>
                <a:gd name="T31" fmla="*/ 137 h 243"/>
                <a:gd name="T32" fmla="*/ 156 w 195"/>
                <a:gd name="T33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5" h="243" extrusionOk="0">
                  <a:moveTo>
                    <a:pt x="156" y="0"/>
                  </a:moveTo>
                  <a:cubicBezTo>
                    <a:pt x="195" y="0"/>
                    <a:pt x="195" y="0"/>
                    <a:pt x="195" y="0"/>
                  </a:cubicBezTo>
                  <a:cubicBezTo>
                    <a:pt x="195" y="140"/>
                    <a:pt x="195" y="140"/>
                    <a:pt x="195" y="140"/>
                  </a:cubicBezTo>
                  <a:cubicBezTo>
                    <a:pt x="195" y="157"/>
                    <a:pt x="193" y="172"/>
                    <a:pt x="188" y="185"/>
                  </a:cubicBezTo>
                  <a:cubicBezTo>
                    <a:pt x="184" y="198"/>
                    <a:pt x="177" y="209"/>
                    <a:pt x="168" y="218"/>
                  </a:cubicBezTo>
                  <a:cubicBezTo>
                    <a:pt x="160" y="226"/>
                    <a:pt x="150" y="232"/>
                    <a:pt x="137" y="237"/>
                  </a:cubicBezTo>
                  <a:cubicBezTo>
                    <a:pt x="125" y="241"/>
                    <a:pt x="112" y="243"/>
                    <a:pt x="97" y="243"/>
                  </a:cubicBezTo>
                  <a:cubicBezTo>
                    <a:pt x="66" y="243"/>
                    <a:pt x="42" y="235"/>
                    <a:pt x="25" y="218"/>
                  </a:cubicBezTo>
                  <a:cubicBezTo>
                    <a:pt x="9" y="201"/>
                    <a:pt x="0" y="175"/>
                    <a:pt x="0" y="14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137"/>
                    <a:pt x="40" y="137"/>
                    <a:pt x="40" y="137"/>
                  </a:cubicBezTo>
                  <a:cubicBezTo>
                    <a:pt x="40" y="160"/>
                    <a:pt x="45" y="177"/>
                    <a:pt x="54" y="189"/>
                  </a:cubicBezTo>
                  <a:cubicBezTo>
                    <a:pt x="63" y="200"/>
                    <a:pt x="78" y="206"/>
                    <a:pt x="97" y="206"/>
                  </a:cubicBezTo>
                  <a:cubicBezTo>
                    <a:pt x="118" y="206"/>
                    <a:pt x="133" y="200"/>
                    <a:pt x="142" y="189"/>
                  </a:cubicBezTo>
                  <a:cubicBezTo>
                    <a:pt x="151" y="177"/>
                    <a:pt x="156" y="160"/>
                    <a:pt x="156" y="137"/>
                  </a:cubicBezTo>
                  <a:lnTo>
                    <a:pt x="1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59" name="Freeform 13"/>
            <p:cNvSpPr/>
            <p:nvPr userDrawn="1"/>
          </p:nvSpPr>
          <p:spPr bwMode="black">
            <a:xfrm>
              <a:off x="3469" y="1520"/>
              <a:ext cx="258" cy="281"/>
            </a:xfrm>
            <a:custGeom>
              <a:avLst/>
              <a:gdLst>
                <a:gd name="T0" fmla="*/ 0 w 172"/>
                <a:gd name="T1" fmla="*/ 187 h 187"/>
                <a:gd name="T2" fmla="*/ 0 w 172"/>
                <a:gd name="T3" fmla="*/ 3 h 187"/>
                <a:gd name="T4" fmla="*/ 40 w 172"/>
                <a:gd name="T5" fmla="*/ 3 h 187"/>
                <a:gd name="T6" fmla="*/ 40 w 172"/>
                <a:gd name="T7" fmla="*/ 47 h 187"/>
                <a:gd name="T8" fmla="*/ 66 w 172"/>
                <a:gd name="T9" fmla="*/ 11 h 187"/>
                <a:gd name="T10" fmla="*/ 105 w 172"/>
                <a:gd name="T11" fmla="*/ 0 h 187"/>
                <a:gd name="T12" fmla="*/ 155 w 172"/>
                <a:gd name="T13" fmla="*/ 20 h 187"/>
                <a:gd name="T14" fmla="*/ 172 w 172"/>
                <a:gd name="T15" fmla="*/ 75 h 187"/>
                <a:gd name="T16" fmla="*/ 172 w 172"/>
                <a:gd name="T17" fmla="*/ 187 h 187"/>
                <a:gd name="T18" fmla="*/ 132 w 172"/>
                <a:gd name="T19" fmla="*/ 187 h 187"/>
                <a:gd name="T20" fmla="*/ 132 w 172"/>
                <a:gd name="T21" fmla="*/ 85 h 187"/>
                <a:gd name="T22" fmla="*/ 122 w 172"/>
                <a:gd name="T23" fmla="*/ 47 h 187"/>
                <a:gd name="T24" fmla="*/ 88 w 172"/>
                <a:gd name="T25" fmla="*/ 33 h 187"/>
                <a:gd name="T26" fmla="*/ 53 w 172"/>
                <a:gd name="T27" fmla="*/ 49 h 187"/>
                <a:gd name="T28" fmla="*/ 40 w 172"/>
                <a:gd name="T29" fmla="*/ 96 h 187"/>
                <a:gd name="T30" fmla="*/ 40 w 172"/>
                <a:gd name="T31" fmla="*/ 187 h 187"/>
                <a:gd name="T32" fmla="*/ 0 w 172"/>
                <a:gd name="T33" fmla="*/ 187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2" h="187" extrusionOk="0">
                  <a:moveTo>
                    <a:pt x="0" y="187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47"/>
                    <a:pt x="40" y="47"/>
                    <a:pt x="40" y="47"/>
                  </a:cubicBezTo>
                  <a:cubicBezTo>
                    <a:pt x="46" y="31"/>
                    <a:pt x="55" y="19"/>
                    <a:pt x="66" y="11"/>
                  </a:cubicBezTo>
                  <a:cubicBezTo>
                    <a:pt x="77" y="4"/>
                    <a:pt x="90" y="0"/>
                    <a:pt x="105" y="0"/>
                  </a:cubicBezTo>
                  <a:cubicBezTo>
                    <a:pt x="126" y="0"/>
                    <a:pt x="143" y="7"/>
                    <a:pt x="155" y="20"/>
                  </a:cubicBezTo>
                  <a:cubicBezTo>
                    <a:pt x="166" y="34"/>
                    <a:pt x="172" y="52"/>
                    <a:pt x="172" y="75"/>
                  </a:cubicBezTo>
                  <a:cubicBezTo>
                    <a:pt x="172" y="187"/>
                    <a:pt x="172" y="187"/>
                    <a:pt x="172" y="187"/>
                  </a:cubicBezTo>
                  <a:cubicBezTo>
                    <a:pt x="132" y="187"/>
                    <a:pt x="132" y="187"/>
                    <a:pt x="132" y="187"/>
                  </a:cubicBezTo>
                  <a:cubicBezTo>
                    <a:pt x="132" y="85"/>
                    <a:pt x="132" y="85"/>
                    <a:pt x="132" y="85"/>
                  </a:cubicBezTo>
                  <a:cubicBezTo>
                    <a:pt x="132" y="69"/>
                    <a:pt x="129" y="56"/>
                    <a:pt x="122" y="47"/>
                  </a:cubicBezTo>
                  <a:cubicBezTo>
                    <a:pt x="116" y="37"/>
                    <a:pt x="104" y="33"/>
                    <a:pt x="88" y="33"/>
                  </a:cubicBezTo>
                  <a:cubicBezTo>
                    <a:pt x="73" y="33"/>
                    <a:pt x="62" y="38"/>
                    <a:pt x="53" y="49"/>
                  </a:cubicBezTo>
                  <a:cubicBezTo>
                    <a:pt x="44" y="61"/>
                    <a:pt x="40" y="76"/>
                    <a:pt x="40" y="96"/>
                  </a:cubicBezTo>
                  <a:cubicBezTo>
                    <a:pt x="40" y="187"/>
                    <a:pt x="40" y="187"/>
                    <a:pt x="40" y="187"/>
                  </a:cubicBezTo>
                  <a:lnTo>
                    <a:pt x="0" y="18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60" name="Freeform 14"/>
            <p:cNvSpPr>
              <a:spLocks noEditPoints="1"/>
            </p:cNvSpPr>
            <p:nvPr userDrawn="1"/>
          </p:nvSpPr>
          <p:spPr bwMode="black">
            <a:xfrm>
              <a:off x="3792" y="1404"/>
              <a:ext cx="78" cy="396"/>
            </a:xfrm>
            <a:custGeom>
              <a:avLst/>
              <a:gdLst>
                <a:gd name="T0" fmla="*/ 0 w 52"/>
                <a:gd name="T1" fmla="*/ 27 h 264"/>
                <a:gd name="T2" fmla="*/ 7 w 52"/>
                <a:gd name="T3" fmla="*/ 8 h 264"/>
                <a:gd name="T4" fmla="*/ 26 w 52"/>
                <a:gd name="T5" fmla="*/ 0 h 264"/>
                <a:gd name="T6" fmla="*/ 45 w 52"/>
                <a:gd name="T7" fmla="*/ 8 h 264"/>
                <a:gd name="T8" fmla="*/ 52 w 52"/>
                <a:gd name="T9" fmla="*/ 27 h 264"/>
                <a:gd name="T10" fmla="*/ 45 w 52"/>
                <a:gd name="T11" fmla="*/ 45 h 264"/>
                <a:gd name="T12" fmla="*/ 26 w 52"/>
                <a:gd name="T13" fmla="*/ 52 h 264"/>
                <a:gd name="T14" fmla="*/ 7 w 52"/>
                <a:gd name="T15" fmla="*/ 45 h 264"/>
                <a:gd name="T16" fmla="*/ 0 w 52"/>
                <a:gd name="T17" fmla="*/ 27 h 264"/>
                <a:gd name="T18" fmla="*/ 45 w 52"/>
                <a:gd name="T19" fmla="*/ 80 h 264"/>
                <a:gd name="T20" fmla="*/ 45 w 52"/>
                <a:gd name="T21" fmla="*/ 264 h 264"/>
                <a:gd name="T22" fmla="*/ 5 w 52"/>
                <a:gd name="T23" fmla="*/ 264 h 264"/>
                <a:gd name="T24" fmla="*/ 5 w 52"/>
                <a:gd name="T25" fmla="*/ 80 h 264"/>
                <a:gd name="T26" fmla="*/ 45 w 52"/>
                <a:gd name="T27" fmla="*/ 8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2" h="264" extrusionOk="0">
                  <a:moveTo>
                    <a:pt x="0" y="27"/>
                  </a:moveTo>
                  <a:cubicBezTo>
                    <a:pt x="0" y="19"/>
                    <a:pt x="3" y="13"/>
                    <a:pt x="7" y="8"/>
                  </a:cubicBezTo>
                  <a:cubicBezTo>
                    <a:pt x="12" y="3"/>
                    <a:pt x="18" y="0"/>
                    <a:pt x="26" y="0"/>
                  </a:cubicBezTo>
                  <a:cubicBezTo>
                    <a:pt x="34" y="0"/>
                    <a:pt x="41" y="3"/>
                    <a:pt x="45" y="8"/>
                  </a:cubicBezTo>
                  <a:cubicBezTo>
                    <a:pt x="50" y="13"/>
                    <a:pt x="52" y="19"/>
                    <a:pt x="52" y="27"/>
                  </a:cubicBezTo>
                  <a:cubicBezTo>
                    <a:pt x="52" y="34"/>
                    <a:pt x="50" y="40"/>
                    <a:pt x="45" y="45"/>
                  </a:cubicBezTo>
                  <a:cubicBezTo>
                    <a:pt x="41" y="50"/>
                    <a:pt x="34" y="52"/>
                    <a:pt x="26" y="52"/>
                  </a:cubicBezTo>
                  <a:cubicBezTo>
                    <a:pt x="18" y="52"/>
                    <a:pt x="12" y="50"/>
                    <a:pt x="7" y="45"/>
                  </a:cubicBezTo>
                  <a:cubicBezTo>
                    <a:pt x="3" y="40"/>
                    <a:pt x="0" y="34"/>
                    <a:pt x="0" y="27"/>
                  </a:cubicBezTo>
                  <a:close/>
                  <a:moveTo>
                    <a:pt x="45" y="80"/>
                  </a:moveTo>
                  <a:cubicBezTo>
                    <a:pt x="45" y="264"/>
                    <a:pt x="45" y="264"/>
                    <a:pt x="45" y="264"/>
                  </a:cubicBezTo>
                  <a:cubicBezTo>
                    <a:pt x="5" y="264"/>
                    <a:pt x="5" y="264"/>
                    <a:pt x="5" y="264"/>
                  </a:cubicBezTo>
                  <a:cubicBezTo>
                    <a:pt x="5" y="80"/>
                    <a:pt x="5" y="80"/>
                    <a:pt x="5" y="80"/>
                  </a:cubicBezTo>
                  <a:lnTo>
                    <a:pt x="45" y="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61" name="Freeform 15"/>
            <p:cNvSpPr/>
            <p:nvPr userDrawn="1"/>
          </p:nvSpPr>
          <p:spPr bwMode="black">
            <a:xfrm>
              <a:off x="3903" y="1524"/>
              <a:ext cx="288" cy="277"/>
            </a:xfrm>
            <a:custGeom>
              <a:avLst/>
              <a:gdLst>
                <a:gd name="T0" fmla="*/ 174 w 288"/>
                <a:gd name="T1" fmla="*/ 277 h 277"/>
                <a:gd name="T2" fmla="*/ 111 w 288"/>
                <a:gd name="T3" fmla="*/ 277 h 277"/>
                <a:gd name="T4" fmla="*/ 0 w 288"/>
                <a:gd name="T5" fmla="*/ 0 h 277"/>
                <a:gd name="T6" fmla="*/ 62 w 288"/>
                <a:gd name="T7" fmla="*/ 0 h 277"/>
                <a:gd name="T8" fmla="*/ 131 w 288"/>
                <a:gd name="T9" fmla="*/ 181 h 277"/>
                <a:gd name="T10" fmla="*/ 144 w 288"/>
                <a:gd name="T11" fmla="*/ 223 h 277"/>
                <a:gd name="T12" fmla="*/ 158 w 288"/>
                <a:gd name="T13" fmla="*/ 181 h 277"/>
                <a:gd name="T14" fmla="*/ 228 w 288"/>
                <a:gd name="T15" fmla="*/ 0 h 277"/>
                <a:gd name="T16" fmla="*/ 288 w 288"/>
                <a:gd name="T17" fmla="*/ 0 h 277"/>
                <a:gd name="T18" fmla="*/ 174 w 288"/>
                <a:gd name="T19" fmla="*/ 277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8" h="277" extrusionOk="0">
                  <a:moveTo>
                    <a:pt x="174" y="277"/>
                  </a:moveTo>
                  <a:lnTo>
                    <a:pt x="111" y="277"/>
                  </a:lnTo>
                  <a:lnTo>
                    <a:pt x="0" y="0"/>
                  </a:lnTo>
                  <a:lnTo>
                    <a:pt x="62" y="0"/>
                  </a:lnTo>
                  <a:lnTo>
                    <a:pt x="131" y="181"/>
                  </a:lnTo>
                  <a:lnTo>
                    <a:pt x="144" y="223"/>
                  </a:lnTo>
                  <a:lnTo>
                    <a:pt x="158" y="181"/>
                  </a:lnTo>
                  <a:lnTo>
                    <a:pt x="228" y="0"/>
                  </a:lnTo>
                  <a:lnTo>
                    <a:pt x="288" y="0"/>
                  </a:lnTo>
                  <a:lnTo>
                    <a:pt x="174" y="27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62" name="Freeform 16"/>
            <p:cNvSpPr>
              <a:spLocks noEditPoints="1"/>
            </p:cNvSpPr>
            <p:nvPr userDrawn="1"/>
          </p:nvSpPr>
          <p:spPr bwMode="black">
            <a:xfrm>
              <a:off x="4211" y="1520"/>
              <a:ext cx="273" cy="285"/>
            </a:xfrm>
            <a:custGeom>
              <a:avLst/>
              <a:gdLst>
                <a:gd name="T0" fmla="*/ 178 w 182"/>
                <a:gd name="T1" fmla="*/ 146 h 190"/>
                <a:gd name="T2" fmla="*/ 146 w 182"/>
                <a:gd name="T3" fmla="*/ 178 h 190"/>
                <a:gd name="T4" fmla="*/ 96 w 182"/>
                <a:gd name="T5" fmla="*/ 190 h 190"/>
                <a:gd name="T6" fmla="*/ 54 w 182"/>
                <a:gd name="T7" fmla="*/ 183 h 190"/>
                <a:gd name="T8" fmla="*/ 24 w 182"/>
                <a:gd name="T9" fmla="*/ 163 h 190"/>
                <a:gd name="T10" fmla="*/ 6 w 182"/>
                <a:gd name="T11" fmla="*/ 133 h 190"/>
                <a:gd name="T12" fmla="*/ 0 w 182"/>
                <a:gd name="T13" fmla="*/ 96 h 190"/>
                <a:gd name="T14" fmla="*/ 7 w 182"/>
                <a:gd name="T15" fmla="*/ 59 h 190"/>
                <a:gd name="T16" fmla="*/ 25 w 182"/>
                <a:gd name="T17" fmla="*/ 28 h 190"/>
                <a:gd name="T18" fmla="*/ 55 w 182"/>
                <a:gd name="T19" fmla="*/ 7 h 190"/>
                <a:gd name="T20" fmla="*/ 94 w 182"/>
                <a:gd name="T21" fmla="*/ 0 h 190"/>
                <a:gd name="T22" fmla="*/ 133 w 182"/>
                <a:gd name="T23" fmla="*/ 7 h 190"/>
                <a:gd name="T24" fmla="*/ 161 w 182"/>
                <a:gd name="T25" fmla="*/ 27 h 190"/>
                <a:gd name="T26" fmla="*/ 177 w 182"/>
                <a:gd name="T27" fmla="*/ 56 h 190"/>
                <a:gd name="T28" fmla="*/ 182 w 182"/>
                <a:gd name="T29" fmla="*/ 92 h 190"/>
                <a:gd name="T30" fmla="*/ 182 w 182"/>
                <a:gd name="T31" fmla="*/ 106 h 190"/>
                <a:gd name="T32" fmla="*/ 39 w 182"/>
                <a:gd name="T33" fmla="*/ 106 h 190"/>
                <a:gd name="T34" fmla="*/ 55 w 182"/>
                <a:gd name="T35" fmla="*/ 143 h 190"/>
                <a:gd name="T36" fmla="*/ 95 w 182"/>
                <a:gd name="T37" fmla="*/ 157 h 190"/>
                <a:gd name="T38" fmla="*/ 125 w 182"/>
                <a:gd name="T39" fmla="*/ 149 h 190"/>
                <a:gd name="T40" fmla="*/ 144 w 182"/>
                <a:gd name="T41" fmla="*/ 128 h 190"/>
                <a:gd name="T42" fmla="*/ 178 w 182"/>
                <a:gd name="T43" fmla="*/ 146 h 190"/>
                <a:gd name="T44" fmla="*/ 94 w 182"/>
                <a:gd name="T45" fmla="*/ 32 h 190"/>
                <a:gd name="T46" fmla="*/ 57 w 182"/>
                <a:gd name="T47" fmla="*/ 45 h 190"/>
                <a:gd name="T48" fmla="*/ 39 w 182"/>
                <a:gd name="T49" fmla="*/ 81 h 190"/>
                <a:gd name="T50" fmla="*/ 143 w 182"/>
                <a:gd name="T51" fmla="*/ 81 h 190"/>
                <a:gd name="T52" fmla="*/ 130 w 182"/>
                <a:gd name="T53" fmla="*/ 46 h 190"/>
                <a:gd name="T54" fmla="*/ 94 w 182"/>
                <a:gd name="T55" fmla="*/ 32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82" h="190" extrusionOk="0">
                  <a:moveTo>
                    <a:pt x="178" y="146"/>
                  </a:moveTo>
                  <a:cubicBezTo>
                    <a:pt x="170" y="159"/>
                    <a:pt x="159" y="169"/>
                    <a:pt x="146" y="178"/>
                  </a:cubicBezTo>
                  <a:cubicBezTo>
                    <a:pt x="133" y="186"/>
                    <a:pt x="116" y="190"/>
                    <a:pt x="96" y="190"/>
                  </a:cubicBezTo>
                  <a:cubicBezTo>
                    <a:pt x="80" y="190"/>
                    <a:pt x="66" y="188"/>
                    <a:pt x="54" y="183"/>
                  </a:cubicBezTo>
                  <a:cubicBezTo>
                    <a:pt x="42" y="178"/>
                    <a:pt x="32" y="172"/>
                    <a:pt x="24" y="163"/>
                  </a:cubicBezTo>
                  <a:cubicBezTo>
                    <a:pt x="16" y="155"/>
                    <a:pt x="10" y="145"/>
                    <a:pt x="6" y="133"/>
                  </a:cubicBezTo>
                  <a:cubicBezTo>
                    <a:pt x="2" y="122"/>
                    <a:pt x="0" y="109"/>
                    <a:pt x="0" y="96"/>
                  </a:cubicBezTo>
                  <a:cubicBezTo>
                    <a:pt x="0" y="83"/>
                    <a:pt x="2" y="71"/>
                    <a:pt x="7" y="59"/>
                  </a:cubicBezTo>
                  <a:cubicBezTo>
                    <a:pt x="11" y="47"/>
                    <a:pt x="17" y="37"/>
                    <a:pt x="25" y="28"/>
                  </a:cubicBezTo>
                  <a:cubicBezTo>
                    <a:pt x="33" y="19"/>
                    <a:pt x="43" y="12"/>
                    <a:pt x="55" y="7"/>
                  </a:cubicBezTo>
                  <a:cubicBezTo>
                    <a:pt x="66" y="2"/>
                    <a:pt x="80" y="0"/>
                    <a:pt x="94" y="0"/>
                  </a:cubicBezTo>
                  <a:cubicBezTo>
                    <a:pt x="109" y="0"/>
                    <a:pt x="122" y="2"/>
                    <a:pt x="133" y="7"/>
                  </a:cubicBezTo>
                  <a:cubicBezTo>
                    <a:pt x="144" y="12"/>
                    <a:pt x="153" y="19"/>
                    <a:pt x="161" y="27"/>
                  </a:cubicBezTo>
                  <a:cubicBezTo>
                    <a:pt x="168" y="35"/>
                    <a:pt x="173" y="45"/>
                    <a:pt x="177" y="56"/>
                  </a:cubicBezTo>
                  <a:cubicBezTo>
                    <a:pt x="180" y="68"/>
                    <a:pt x="182" y="80"/>
                    <a:pt x="182" y="92"/>
                  </a:cubicBezTo>
                  <a:cubicBezTo>
                    <a:pt x="182" y="106"/>
                    <a:pt x="182" y="106"/>
                    <a:pt x="182" y="106"/>
                  </a:cubicBezTo>
                  <a:cubicBezTo>
                    <a:pt x="39" y="106"/>
                    <a:pt x="39" y="106"/>
                    <a:pt x="39" y="106"/>
                  </a:cubicBezTo>
                  <a:cubicBezTo>
                    <a:pt x="40" y="122"/>
                    <a:pt x="46" y="134"/>
                    <a:pt x="55" y="143"/>
                  </a:cubicBezTo>
                  <a:cubicBezTo>
                    <a:pt x="65" y="152"/>
                    <a:pt x="78" y="157"/>
                    <a:pt x="95" y="157"/>
                  </a:cubicBezTo>
                  <a:cubicBezTo>
                    <a:pt x="107" y="157"/>
                    <a:pt x="117" y="155"/>
                    <a:pt x="125" y="149"/>
                  </a:cubicBezTo>
                  <a:cubicBezTo>
                    <a:pt x="132" y="144"/>
                    <a:pt x="139" y="137"/>
                    <a:pt x="144" y="128"/>
                  </a:cubicBezTo>
                  <a:lnTo>
                    <a:pt x="178" y="146"/>
                  </a:lnTo>
                  <a:close/>
                  <a:moveTo>
                    <a:pt x="94" y="32"/>
                  </a:moveTo>
                  <a:cubicBezTo>
                    <a:pt x="78" y="32"/>
                    <a:pt x="66" y="37"/>
                    <a:pt x="57" y="45"/>
                  </a:cubicBezTo>
                  <a:cubicBezTo>
                    <a:pt x="47" y="54"/>
                    <a:pt x="41" y="66"/>
                    <a:pt x="39" y="81"/>
                  </a:cubicBezTo>
                  <a:cubicBezTo>
                    <a:pt x="143" y="81"/>
                    <a:pt x="143" y="81"/>
                    <a:pt x="143" y="81"/>
                  </a:cubicBezTo>
                  <a:cubicBezTo>
                    <a:pt x="142" y="67"/>
                    <a:pt x="138" y="55"/>
                    <a:pt x="130" y="46"/>
                  </a:cubicBezTo>
                  <a:cubicBezTo>
                    <a:pt x="122" y="37"/>
                    <a:pt x="110" y="32"/>
                    <a:pt x="94" y="3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63" name="Freeform 17"/>
            <p:cNvSpPr/>
            <p:nvPr userDrawn="1"/>
          </p:nvSpPr>
          <p:spPr bwMode="black">
            <a:xfrm>
              <a:off x="4541" y="1521"/>
              <a:ext cx="185" cy="280"/>
            </a:xfrm>
            <a:custGeom>
              <a:avLst/>
              <a:gdLst>
                <a:gd name="T0" fmla="*/ 91 w 123"/>
                <a:gd name="T1" fmla="*/ 0 h 186"/>
                <a:gd name="T2" fmla="*/ 109 w 123"/>
                <a:gd name="T3" fmla="*/ 2 h 186"/>
                <a:gd name="T4" fmla="*/ 123 w 123"/>
                <a:gd name="T5" fmla="*/ 7 h 186"/>
                <a:gd name="T6" fmla="*/ 111 w 123"/>
                <a:gd name="T7" fmla="*/ 43 h 186"/>
                <a:gd name="T8" fmla="*/ 97 w 123"/>
                <a:gd name="T9" fmla="*/ 37 h 186"/>
                <a:gd name="T10" fmla="*/ 80 w 123"/>
                <a:gd name="T11" fmla="*/ 35 h 186"/>
                <a:gd name="T12" fmla="*/ 52 w 123"/>
                <a:gd name="T13" fmla="*/ 49 h 186"/>
                <a:gd name="T14" fmla="*/ 40 w 123"/>
                <a:gd name="T15" fmla="*/ 93 h 186"/>
                <a:gd name="T16" fmla="*/ 40 w 123"/>
                <a:gd name="T17" fmla="*/ 186 h 186"/>
                <a:gd name="T18" fmla="*/ 0 w 123"/>
                <a:gd name="T19" fmla="*/ 186 h 186"/>
                <a:gd name="T20" fmla="*/ 0 w 123"/>
                <a:gd name="T21" fmla="*/ 2 h 186"/>
                <a:gd name="T22" fmla="*/ 40 w 123"/>
                <a:gd name="T23" fmla="*/ 2 h 186"/>
                <a:gd name="T24" fmla="*/ 40 w 123"/>
                <a:gd name="T25" fmla="*/ 46 h 186"/>
                <a:gd name="T26" fmla="*/ 58 w 123"/>
                <a:gd name="T27" fmla="*/ 11 h 186"/>
                <a:gd name="T28" fmla="*/ 91 w 123"/>
                <a:gd name="T29" fmla="*/ 0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3" h="186" extrusionOk="0">
                  <a:moveTo>
                    <a:pt x="91" y="0"/>
                  </a:moveTo>
                  <a:cubicBezTo>
                    <a:pt x="98" y="0"/>
                    <a:pt x="103" y="0"/>
                    <a:pt x="109" y="2"/>
                  </a:cubicBezTo>
                  <a:cubicBezTo>
                    <a:pt x="114" y="3"/>
                    <a:pt x="118" y="5"/>
                    <a:pt x="123" y="7"/>
                  </a:cubicBezTo>
                  <a:cubicBezTo>
                    <a:pt x="111" y="43"/>
                    <a:pt x="111" y="43"/>
                    <a:pt x="111" y="43"/>
                  </a:cubicBezTo>
                  <a:cubicBezTo>
                    <a:pt x="107" y="40"/>
                    <a:pt x="102" y="38"/>
                    <a:pt x="97" y="37"/>
                  </a:cubicBezTo>
                  <a:cubicBezTo>
                    <a:pt x="92" y="36"/>
                    <a:pt x="86" y="35"/>
                    <a:pt x="80" y="35"/>
                  </a:cubicBezTo>
                  <a:cubicBezTo>
                    <a:pt x="69" y="35"/>
                    <a:pt x="59" y="40"/>
                    <a:pt x="52" y="49"/>
                  </a:cubicBezTo>
                  <a:cubicBezTo>
                    <a:pt x="44" y="59"/>
                    <a:pt x="40" y="73"/>
                    <a:pt x="40" y="93"/>
                  </a:cubicBezTo>
                  <a:cubicBezTo>
                    <a:pt x="40" y="186"/>
                    <a:pt x="40" y="186"/>
                    <a:pt x="40" y="18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40" y="2"/>
                    <a:pt x="40" y="2"/>
                    <a:pt x="40" y="2"/>
                  </a:cubicBezTo>
                  <a:cubicBezTo>
                    <a:pt x="40" y="46"/>
                    <a:pt x="40" y="46"/>
                    <a:pt x="40" y="46"/>
                  </a:cubicBezTo>
                  <a:cubicBezTo>
                    <a:pt x="44" y="31"/>
                    <a:pt x="50" y="19"/>
                    <a:pt x="58" y="11"/>
                  </a:cubicBezTo>
                  <a:cubicBezTo>
                    <a:pt x="67" y="3"/>
                    <a:pt x="77" y="0"/>
                    <a:pt x="9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64" name="Freeform 18"/>
            <p:cNvSpPr/>
            <p:nvPr userDrawn="1"/>
          </p:nvSpPr>
          <p:spPr bwMode="black">
            <a:xfrm>
              <a:off x="4744" y="1518"/>
              <a:ext cx="248" cy="289"/>
            </a:xfrm>
            <a:custGeom>
              <a:avLst/>
              <a:gdLst>
                <a:gd name="T0" fmla="*/ 0 w 165"/>
                <a:gd name="T1" fmla="*/ 155 h 192"/>
                <a:gd name="T2" fmla="*/ 29 w 165"/>
                <a:gd name="T3" fmla="*/ 128 h 192"/>
                <a:gd name="T4" fmla="*/ 54 w 165"/>
                <a:gd name="T5" fmla="*/ 151 h 192"/>
                <a:gd name="T6" fmla="*/ 90 w 165"/>
                <a:gd name="T7" fmla="*/ 158 h 192"/>
                <a:gd name="T8" fmla="*/ 118 w 165"/>
                <a:gd name="T9" fmla="*/ 150 h 192"/>
                <a:gd name="T10" fmla="*/ 126 w 165"/>
                <a:gd name="T11" fmla="*/ 133 h 192"/>
                <a:gd name="T12" fmla="*/ 121 w 165"/>
                <a:gd name="T13" fmla="*/ 121 h 192"/>
                <a:gd name="T14" fmla="*/ 108 w 165"/>
                <a:gd name="T15" fmla="*/ 115 h 192"/>
                <a:gd name="T16" fmla="*/ 88 w 165"/>
                <a:gd name="T17" fmla="*/ 110 h 192"/>
                <a:gd name="T18" fmla="*/ 64 w 165"/>
                <a:gd name="T19" fmla="*/ 107 h 192"/>
                <a:gd name="T20" fmla="*/ 23 w 165"/>
                <a:gd name="T21" fmla="*/ 92 h 192"/>
                <a:gd name="T22" fmla="*/ 7 w 165"/>
                <a:gd name="T23" fmla="*/ 57 h 192"/>
                <a:gd name="T24" fmla="*/ 26 w 165"/>
                <a:gd name="T25" fmla="*/ 17 h 192"/>
                <a:gd name="T26" fmla="*/ 79 w 165"/>
                <a:gd name="T27" fmla="*/ 0 h 192"/>
                <a:gd name="T28" fmla="*/ 128 w 165"/>
                <a:gd name="T29" fmla="*/ 9 h 192"/>
                <a:gd name="T30" fmla="*/ 165 w 165"/>
                <a:gd name="T31" fmla="*/ 38 h 192"/>
                <a:gd name="T32" fmla="*/ 135 w 165"/>
                <a:gd name="T33" fmla="*/ 64 h 192"/>
                <a:gd name="T34" fmla="*/ 110 w 165"/>
                <a:gd name="T35" fmla="*/ 41 h 192"/>
                <a:gd name="T36" fmla="*/ 77 w 165"/>
                <a:gd name="T37" fmla="*/ 33 h 192"/>
                <a:gd name="T38" fmla="*/ 50 w 165"/>
                <a:gd name="T39" fmla="*/ 41 h 192"/>
                <a:gd name="T40" fmla="*/ 41 w 165"/>
                <a:gd name="T41" fmla="*/ 58 h 192"/>
                <a:gd name="T42" fmla="*/ 56 w 165"/>
                <a:gd name="T43" fmla="*/ 75 h 192"/>
                <a:gd name="T44" fmla="*/ 94 w 165"/>
                <a:gd name="T45" fmla="*/ 82 h 192"/>
                <a:gd name="T46" fmla="*/ 120 w 165"/>
                <a:gd name="T47" fmla="*/ 87 h 192"/>
                <a:gd name="T48" fmla="*/ 141 w 165"/>
                <a:gd name="T49" fmla="*/ 96 h 192"/>
                <a:gd name="T50" fmla="*/ 156 w 165"/>
                <a:gd name="T51" fmla="*/ 110 h 192"/>
                <a:gd name="T52" fmla="*/ 162 w 165"/>
                <a:gd name="T53" fmla="*/ 133 h 192"/>
                <a:gd name="T54" fmla="*/ 142 w 165"/>
                <a:gd name="T55" fmla="*/ 175 h 192"/>
                <a:gd name="T56" fmla="*/ 89 w 165"/>
                <a:gd name="T57" fmla="*/ 192 h 192"/>
                <a:gd name="T58" fmla="*/ 35 w 165"/>
                <a:gd name="T59" fmla="*/ 182 h 192"/>
                <a:gd name="T60" fmla="*/ 0 w 165"/>
                <a:gd name="T61" fmla="*/ 155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65" h="192" extrusionOk="0">
                  <a:moveTo>
                    <a:pt x="0" y="155"/>
                  </a:moveTo>
                  <a:cubicBezTo>
                    <a:pt x="29" y="128"/>
                    <a:pt x="29" y="128"/>
                    <a:pt x="29" y="128"/>
                  </a:cubicBezTo>
                  <a:cubicBezTo>
                    <a:pt x="36" y="138"/>
                    <a:pt x="45" y="146"/>
                    <a:pt x="54" y="151"/>
                  </a:cubicBezTo>
                  <a:cubicBezTo>
                    <a:pt x="64" y="156"/>
                    <a:pt x="76" y="158"/>
                    <a:pt x="90" y="158"/>
                  </a:cubicBezTo>
                  <a:cubicBezTo>
                    <a:pt x="102" y="158"/>
                    <a:pt x="112" y="156"/>
                    <a:pt x="118" y="150"/>
                  </a:cubicBezTo>
                  <a:cubicBezTo>
                    <a:pt x="123" y="145"/>
                    <a:pt x="126" y="139"/>
                    <a:pt x="126" y="133"/>
                  </a:cubicBezTo>
                  <a:cubicBezTo>
                    <a:pt x="126" y="128"/>
                    <a:pt x="125" y="124"/>
                    <a:pt x="121" y="121"/>
                  </a:cubicBezTo>
                  <a:cubicBezTo>
                    <a:pt x="118" y="119"/>
                    <a:pt x="114" y="116"/>
                    <a:pt x="108" y="115"/>
                  </a:cubicBezTo>
                  <a:cubicBezTo>
                    <a:pt x="102" y="113"/>
                    <a:pt x="96" y="112"/>
                    <a:pt x="88" y="110"/>
                  </a:cubicBezTo>
                  <a:cubicBezTo>
                    <a:pt x="81" y="109"/>
                    <a:pt x="73" y="108"/>
                    <a:pt x="64" y="107"/>
                  </a:cubicBezTo>
                  <a:cubicBezTo>
                    <a:pt x="48" y="104"/>
                    <a:pt x="34" y="99"/>
                    <a:pt x="23" y="92"/>
                  </a:cubicBezTo>
                  <a:cubicBezTo>
                    <a:pt x="12" y="85"/>
                    <a:pt x="7" y="74"/>
                    <a:pt x="7" y="57"/>
                  </a:cubicBezTo>
                  <a:cubicBezTo>
                    <a:pt x="7" y="41"/>
                    <a:pt x="13" y="28"/>
                    <a:pt x="26" y="17"/>
                  </a:cubicBezTo>
                  <a:cubicBezTo>
                    <a:pt x="39" y="6"/>
                    <a:pt x="57" y="0"/>
                    <a:pt x="79" y="0"/>
                  </a:cubicBezTo>
                  <a:cubicBezTo>
                    <a:pt x="98" y="0"/>
                    <a:pt x="114" y="3"/>
                    <a:pt x="128" y="9"/>
                  </a:cubicBezTo>
                  <a:cubicBezTo>
                    <a:pt x="142" y="15"/>
                    <a:pt x="154" y="25"/>
                    <a:pt x="165" y="38"/>
                  </a:cubicBezTo>
                  <a:cubicBezTo>
                    <a:pt x="135" y="64"/>
                    <a:pt x="135" y="64"/>
                    <a:pt x="135" y="64"/>
                  </a:cubicBezTo>
                  <a:cubicBezTo>
                    <a:pt x="128" y="54"/>
                    <a:pt x="119" y="46"/>
                    <a:pt x="110" y="41"/>
                  </a:cubicBezTo>
                  <a:cubicBezTo>
                    <a:pt x="101" y="36"/>
                    <a:pt x="90" y="33"/>
                    <a:pt x="77" y="33"/>
                  </a:cubicBezTo>
                  <a:cubicBezTo>
                    <a:pt x="64" y="33"/>
                    <a:pt x="55" y="36"/>
                    <a:pt x="50" y="41"/>
                  </a:cubicBezTo>
                  <a:cubicBezTo>
                    <a:pt x="44" y="46"/>
                    <a:pt x="41" y="51"/>
                    <a:pt x="41" y="58"/>
                  </a:cubicBezTo>
                  <a:cubicBezTo>
                    <a:pt x="41" y="66"/>
                    <a:pt x="46" y="72"/>
                    <a:pt x="56" y="75"/>
                  </a:cubicBezTo>
                  <a:cubicBezTo>
                    <a:pt x="66" y="78"/>
                    <a:pt x="78" y="80"/>
                    <a:pt x="94" y="82"/>
                  </a:cubicBezTo>
                  <a:cubicBezTo>
                    <a:pt x="103" y="84"/>
                    <a:pt x="111" y="85"/>
                    <a:pt x="120" y="87"/>
                  </a:cubicBezTo>
                  <a:cubicBezTo>
                    <a:pt x="128" y="89"/>
                    <a:pt x="135" y="92"/>
                    <a:pt x="141" y="96"/>
                  </a:cubicBezTo>
                  <a:cubicBezTo>
                    <a:pt x="147" y="99"/>
                    <a:pt x="152" y="104"/>
                    <a:pt x="156" y="110"/>
                  </a:cubicBezTo>
                  <a:cubicBezTo>
                    <a:pt x="160" y="116"/>
                    <a:pt x="162" y="124"/>
                    <a:pt x="162" y="133"/>
                  </a:cubicBezTo>
                  <a:cubicBezTo>
                    <a:pt x="162" y="150"/>
                    <a:pt x="155" y="164"/>
                    <a:pt x="142" y="175"/>
                  </a:cubicBezTo>
                  <a:cubicBezTo>
                    <a:pt x="129" y="186"/>
                    <a:pt x="111" y="192"/>
                    <a:pt x="89" y="192"/>
                  </a:cubicBezTo>
                  <a:cubicBezTo>
                    <a:pt x="68" y="192"/>
                    <a:pt x="50" y="188"/>
                    <a:pt x="35" y="182"/>
                  </a:cubicBezTo>
                  <a:cubicBezTo>
                    <a:pt x="21" y="175"/>
                    <a:pt x="9" y="166"/>
                    <a:pt x="0" y="15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65" name="Freeform 19"/>
            <p:cNvSpPr>
              <a:spLocks noEditPoints="1"/>
            </p:cNvSpPr>
            <p:nvPr userDrawn="1"/>
          </p:nvSpPr>
          <p:spPr bwMode="black">
            <a:xfrm>
              <a:off x="5040" y="1404"/>
              <a:ext cx="77" cy="396"/>
            </a:xfrm>
            <a:custGeom>
              <a:avLst/>
              <a:gdLst>
                <a:gd name="T0" fmla="*/ 0 w 51"/>
                <a:gd name="T1" fmla="*/ 27 h 264"/>
                <a:gd name="T2" fmla="*/ 6 w 51"/>
                <a:gd name="T3" fmla="*/ 8 h 264"/>
                <a:gd name="T4" fmla="*/ 25 w 51"/>
                <a:gd name="T5" fmla="*/ 0 h 264"/>
                <a:gd name="T6" fmla="*/ 44 w 51"/>
                <a:gd name="T7" fmla="*/ 8 h 264"/>
                <a:gd name="T8" fmla="*/ 51 w 51"/>
                <a:gd name="T9" fmla="*/ 27 h 264"/>
                <a:gd name="T10" fmla="*/ 44 w 51"/>
                <a:gd name="T11" fmla="*/ 45 h 264"/>
                <a:gd name="T12" fmla="*/ 25 w 51"/>
                <a:gd name="T13" fmla="*/ 52 h 264"/>
                <a:gd name="T14" fmla="*/ 6 w 51"/>
                <a:gd name="T15" fmla="*/ 45 h 264"/>
                <a:gd name="T16" fmla="*/ 0 w 51"/>
                <a:gd name="T17" fmla="*/ 27 h 264"/>
                <a:gd name="T18" fmla="*/ 44 w 51"/>
                <a:gd name="T19" fmla="*/ 80 h 264"/>
                <a:gd name="T20" fmla="*/ 44 w 51"/>
                <a:gd name="T21" fmla="*/ 264 h 264"/>
                <a:gd name="T22" fmla="*/ 4 w 51"/>
                <a:gd name="T23" fmla="*/ 264 h 264"/>
                <a:gd name="T24" fmla="*/ 4 w 51"/>
                <a:gd name="T25" fmla="*/ 80 h 264"/>
                <a:gd name="T26" fmla="*/ 44 w 51"/>
                <a:gd name="T27" fmla="*/ 8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1" h="264" extrusionOk="0">
                  <a:moveTo>
                    <a:pt x="0" y="27"/>
                  </a:moveTo>
                  <a:cubicBezTo>
                    <a:pt x="0" y="19"/>
                    <a:pt x="2" y="13"/>
                    <a:pt x="6" y="8"/>
                  </a:cubicBezTo>
                  <a:cubicBezTo>
                    <a:pt x="11" y="3"/>
                    <a:pt x="17" y="0"/>
                    <a:pt x="25" y="0"/>
                  </a:cubicBezTo>
                  <a:cubicBezTo>
                    <a:pt x="34" y="0"/>
                    <a:pt x="40" y="3"/>
                    <a:pt x="44" y="8"/>
                  </a:cubicBezTo>
                  <a:cubicBezTo>
                    <a:pt x="49" y="13"/>
                    <a:pt x="51" y="19"/>
                    <a:pt x="51" y="27"/>
                  </a:cubicBezTo>
                  <a:cubicBezTo>
                    <a:pt x="51" y="34"/>
                    <a:pt x="49" y="40"/>
                    <a:pt x="44" y="45"/>
                  </a:cubicBezTo>
                  <a:cubicBezTo>
                    <a:pt x="40" y="50"/>
                    <a:pt x="34" y="52"/>
                    <a:pt x="25" y="52"/>
                  </a:cubicBezTo>
                  <a:cubicBezTo>
                    <a:pt x="17" y="52"/>
                    <a:pt x="11" y="50"/>
                    <a:pt x="6" y="45"/>
                  </a:cubicBezTo>
                  <a:cubicBezTo>
                    <a:pt x="2" y="40"/>
                    <a:pt x="0" y="34"/>
                    <a:pt x="0" y="27"/>
                  </a:cubicBezTo>
                  <a:close/>
                  <a:moveTo>
                    <a:pt x="44" y="80"/>
                  </a:moveTo>
                  <a:cubicBezTo>
                    <a:pt x="44" y="264"/>
                    <a:pt x="44" y="264"/>
                    <a:pt x="44" y="264"/>
                  </a:cubicBezTo>
                  <a:cubicBezTo>
                    <a:pt x="4" y="264"/>
                    <a:pt x="4" y="264"/>
                    <a:pt x="4" y="264"/>
                  </a:cubicBezTo>
                  <a:cubicBezTo>
                    <a:pt x="4" y="80"/>
                    <a:pt x="4" y="80"/>
                    <a:pt x="4" y="80"/>
                  </a:cubicBezTo>
                  <a:lnTo>
                    <a:pt x="44" y="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66" name="Freeform 20"/>
            <p:cNvSpPr/>
            <p:nvPr userDrawn="1"/>
          </p:nvSpPr>
          <p:spPr bwMode="black">
            <a:xfrm>
              <a:off x="5159" y="1421"/>
              <a:ext cx="196" cy="384"/>
            </a:xfrm>
            <a:custGeom>
              <a:avLst/>
              <a:gdLst>
                <a:gd name="T0" fmla="*/ 131 w 131"/>
                <a:gd name="T1" fmla="*/ 217 h 256"/>
                <a:gd name="T2" fmla="*/ 131 w 131"/>
                <a:gd name="T3" fmla="*/ 249 h 256"/>
                <a:gd name="T4" fmla="*/ 116 w 131"/>
                <a:gd name="T5" fmla="*/ 254 h 256"/>
                <a:gd name="T6" fmla="*/ 98 w 131"/>
                <a:gd name="T7" fmla="*/ 256 h 256"/>
                <a:gd name="T8" fmla="*/ 55 w 131"/>
                <a:gd name="T9" fmla="*/ 241 h 256"/>
                <a:gd name="T10" fmla="*/ 42 w 131"/>
                <a:gd name="T11" fmla="*/ 194 h 256"/>
                <a:gd name="T12" fmla="*/ 42 w 131"/>
                <a:gd name="T13" fmla="*/ 102 h 256"/>
                <a:gd name="T14" fmla="*/ 0 w 131"/>
                <a:gd name="T15" fmla="*/ 102 h 256"/>
                <a:gd name="T16" fmla="*/ 0 w 131"/>
                <a:gd name="T17" fmla="*/ 69 h 256"/>
                <a:gd name="T18" fmla="*/ 42 w 131"/>
                <a:gd name="T19" fmla="*/ 69 h 256"/>
                <a:gd name="T20" fmla="*/ 42 w 131"/>
                <a:gd name="T21" fmla="*/ 22 h 256"/>
                <a:gd name="T22" fmla="*/ 79 w 131"/>
                <a:gd name="T23" fmla="*/ 0 h 256"/>
                <a:gd name="T24" fmla="*/ 79 w 131"/>
                <a:gd name="T25" fmla="*/ 69 h 256"/>
                <a:gd name="T26" fmla="*/ 131 w 131"/>
                <a:gd name="T27" fmla="*/ 69 h 256"/>
                <a:gd name="T28" fmla="*/ 131 w 131"/>
                <a:gd name="T29" fmla="*/ 102 h 256"/>
                <a:gd name="T30" fmla="*/ 79 w 131"/>
                <a:gd name="T31" fmla="*/ 102 h 256"/>
                <a:gd name="T32" fmla="*/ 79 w 131"/>
                <a:gd name="T33" fmla="*/ 190 h 256"/>
                <a:gd name="T34" fmla="*/ 86 w 131"/>
                <a:gd name="T35" fmla="*/ 215 h 256"/>
                <a:gd name="T36" fmla="*/ 107 w 131"/>
                <a:gd name="T37" fmla="*/ 222 h 256"/>
                <a:gd name="T38" fmla="*/ 119 w 131"/>
                <a:gd name="T39" fmla="*/ 221 h 256"/>
                <a:gd name="T40" fmla="*/ 131 w 131"/>
                <a:gd name="T41" fmla="*/ 217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1" h="256" extrusionOk="0">
                  <a:moveTo>
                    <a:pt x="131" y="217"/>
                  </a:moveTo>
                  <a:cubicBezTo>
                    <a:pt x="131" y="249"/>
                    <a:pt x="131" y="249"/>
                    <a:pt x="131" y="249"/>
                  </a:cubicBezTo>
                  <a:cubicBezTo>
                    <a:pt x="126" y="251"/>
                    <a:pt x="121" y="253"/>
                    <a:pt x="116" y="254"/>
                  </a:cubicBezTo>
                  <a:cubicBezTo>
                    <a:pt x="110" y="256"/>
                    <a:pt x="104" y="256"/>
                    <a:pt x="98" y="256"/>
                  </a:cubicBezTo>
                  <a:cubicBezTo>
                    <a:pt x="78" y="256"/>
                    <a:pt x="64" y="251"/>
                    <a:pt x="55" y="241"/>
                  </a:cubicBezTo>
                  <a:cubicBezTo>
                    <a:pt x="46" y="230"/>
                    <a:pt x="42" y="215"/>
                    <a:pt x="42" y="194"/>
                  </a:cubicBezTo>
                  <a:cubicBezTo>
                    <a:pt x="42" y="102"/>
                    <a:pt x="42" y="102"/>
                    <a:pt x="42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42" y="69"/>
                    <a:pt x="42" y="69"/>
                    <a:pt x="42" y="69"/>
                  </a:cubicBezTo>
                  <a:cubicBezTo>
                    <a:pt x="42" y="22"/>
                    <a:pt x="42" y="22"/>
                    <a:pt x="42" y="22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131" y="69"/>
                    <a:pt x="131" y="69"/>
                    <a:pt x="131" y="69"/>
                  </a:cubicBezTo>
                  <a:cubicBezTo>
                    <a:pt x="131" y="102"/>
                    <a:pt x="131" y="102"/>
                    <a:pt x="131" y="102"/>
                  </a:cubicBezTo>
                  <a:cubicBezTo>
                    <a:pt x="79" y="102"/>
                    <a:pt x="79" y="102"/>
                    <a:pt x="79" y="102"/>
                  </a:cubicBezTo>
                  <a:cubicBezTo>
                    <a:pt x="79" y="190"/>
                    <a:pt x="79" y="190"/>
                    <a:pt x="79" y="190"/>
                  </a:cubicBezTo>
                  <a:cubicBezTo>
                    <a:pt x="79" y="202"/>
                    <a:pt x="82" y="210"/>
                    <a:pt x="86" y="215"/>
                  </a:cubicBezTo>
                  <a:cubicBezTo>
                    <a:pt x="91" y="220"/>
                    <a:pt x="98" y="222"/>
                    <a:pt x="107" y="222"/>
                  </a:cubicBezTo>
                  <a:cubicBezTo>
                    <a:pt x="112" y="222"/>
                    <a:pt x="116" y="222"/>
                    <a:pt x="119" y="221"/>
                  </a:cubicBezTo>
                  <a:cubicBezTo>
                    <a:pt x="123" y="220"/>
                    <a:pt x="127" y="219"/>
                    <a:pt x="131" y="2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67" name="Freeform 21"/>
            <p:cNvSpPr>
              <a:spLocks noEditPoints="1"/>
            </p:cNvSpPr>
            <p:nvPr userDrawn="1"/>
          </p:nvSpPr>
          <p:spPr bwMode="black">
            <a:xfrm>
              <a:off x="5387" y="1388"/>
              <a:ext cx="273" cy="417"/>
            </a:xfrm>
            <a:custGeom>
              <a:avLst/>
              <a:gdLst>
                <a:gd name="T0" fmla="*/ 177 w 182"/>
                <a:gd name="T1" fmla="*/ 234 h 278"/>
                <a:gd name="T2" fmla="*/ 146 w 182"/>
                <a:gd name="T3" fmla="*/ 266 h 278"/>
                <a:gd name="T4" fmla="*/ 95 w 182"/>
                <a:gd name="T5" fmla="*/ 278 h 278"/>
                <a:gd name="T6" fmla="*/ 54 w 182"/>
                <a:gd name="T7" fmla="*/ 271 h 278"/>
                <a:gd name="T8" fmla="*/ 24 w 182"/>
                <a:gd name="T9" fmla="*/ 251 h 278"/>
                <a:gd name="T10" fmla="*/ 6 w 182"/>
                <a:gd name="T11" fmla="*/ 221 h 278"/>
                <a:gd name="T12" fmla="*/ 0 w 182"/>
                <a:gd name="T13" fmla="*/ 184 h 278"/>
                <a:gd name="T14" fmla="*/ 6 w 182"/>
                <a:gd name="T15" fmla="*/ 147 h 278"/>
                <a:gd name="T16" fmla="*/ 25 w 182"/>
                <a:gd name="T17" fmla="*/ 116 h 278"/>
                <a:gd name="T18" fmla="*/ 54 w 182"/>
                <a:gd name="T19" fmla="*/ 95 h 278"/>
                <a:gd name="T20" fmla="*/ 94 w 182"/>
                <a:gd name="T21" fmla="*/ 88 h 278"/>
                <a:gd name="T22" fmla="*/ 133 w 182"/>
                <a:gd name="T23" fmla="*/ 95 h 278"/>
                <a:gd name="T24" fmla="*/ 160 w 182"/>
                <a:gd name="T25" fmla="*/ 115 h 278"/>
                <a:gd name="T26" fmla="*/ 176 w 182"/>
                <a:gd name="T27" fmla="*/ 144 h 278"/>
                <a:gd name="T28" fmla="*/ 182 w 182"/>
                <a:gd name="T29" fmla="*/ 180 h 278"/>
                <a:gd name="T30" fmla="*/ 182 w 182"/>
                <a:gd name="T31" fmla="*/ 194 h 278"/>
                <a:gd name="T32" fmla="*/ 38 w 182"/>
                <a:gd name="T33" fmla="*/ 194 h 278"/>
                <a:gd name="T34" fmla="*/ 55 w 182"/>
                <a:gd name="T35" fmla="*/ 231 h 278"/>
                <a:gd name="T36" fmla="*/ 95 w 182"/>
                <a:gd name="T37" fmla="*/ 245 h 278"/>
                <a:gd name="T38" fmla="*/ 124 w 182"/>
                <a:gd name="T39" fmla="*/ 237 h 278"/>
                <a:gd name="T40" fmla="*/ 144 w 182"/>
                <a:gd name="T41" fmla="*/ 216 h 278"/>
                <a:gd name="T42" fmla="*/ 177 w 182"/>
                <a:gd name="T43" fmla="*/ 234 h 278"/>
                <a:gd name="T44" fmla="*/ 94 w 182"/>
                <a:gd name="T45" fmla="*/ 120 h 278"/>
                <a:gd name="T46" fmla="*/ 56 w 182"/>
                <a:gd name="T47" fmla="*/ 133 h 278"/>
                <a:gd name="T48" fmla="*/ 39 w 182"/>
                <a:gd name="T49" fmla="*/ 169 h 278"/>
                <a:gd name="T50" fmla="*/ 143 w 182"/>
                <a:gd name="T51" fmla="*/ 169 h 278"/>
                <a:gd name="T52" fmla="*/ 130 w 182"/>
                <a:gd name="T53" fmla="*/ 134 h 278"/>
                <a:gd name="T54" fmla="*/ 94 w 182"/>
                <a:gd name="T55" fmla="*/ 120 h 278"/>
                <a:gd name="T56" fmla="*/ 88 w 182"/>
                <a:gd name="T57" fmla="*/ 74 h 278"/>
                <a:gd name="T58" fmla="*/ 73 w 182"/>
                <a:gd name="T59" fmla="*/ 59 h 278"/>
                <a:gd name="T60" fmla="*/ 127 w 182"/>
                <a:gd name="T61" fmla="*/ 0 h 278"/>
                <a:gd name="T62" fmla="*/ 147 w 182"/>
                <a:gd name="T63" fmla="*/ 18 h 278"/>
                <a:gd name="T64" fmla="*/ 88 w 182"/>
                <a:gd name="T65" fmla="*/ 74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82" h="278" extrusionOk="0">
                  <a:moveTo>
                    <a:pt x="177" y="234"/>
                  </a:moveTo>
                  <a:cubicBezTo>
                    <a:pt x="170" y="247"/>
                    <a:pt x="159" y="257"/>
                    <a:pt x="146" y="266"/>
                  </a:cubicBezTo>
                  <a:cubicBezTo>
                    <a:pt x="132" y="274"/>
                    <a:pt x="116" y="278"/>
                    <a:pt x="95" y="278"/>
                  </a:cubicBezTo>
                  <a:cubicBezTo>
                    <a:pt x="79" y="278"/>
                    <a:pt x="66" y="276"/>
                    <a:pt x="54" y="271"/>
                  </a:cubicBezTo>
                  <a:cubicBezTo>
                    <a:pt x="42" y="266"/>
                    <a:pt x="32" y="260"/>
                    <a:pt x="24" y="251"/>
                  </a:cubicBezTo>
                  <a:cubicBezTo>
                    <a:pt x="16" y="243"/>
                    <a:pt x="10" y="233"/>
                    <a:pt x="6" y="221"/>
                  </a:cubicBezTo>
                  <a:cubicBezTo>
                    <a:pt x="2" y="210"/>
                    <a:pt x="0" y="197"/>
                    <a:pt x="0" y="184"/>
                  </a:cubicBezTo>
                  <a:cubicBezTo>
                    <a:pt x="0" y="171"/>
                    <a:pt x="2" y="159"/>
                    <a:pt x="6" y="147"/>
                  </a:cubicBezTo>
                  <a:cubicBezTo>
                    <a:pt x="11" y="135"/>
                    <a:pt x="17" y="125"/>
                    <a:pt x="25" y="116"/>
                  </a:cubicBezTo>
                  <a:cubicBezTo>
                    <a:pt x="33" y="107"/>
                    <a:pt x="43" y="100"/>
                    <a:pt x="54" y="95"/>
                  </a:cubicBezTo>
                  <a:cubicBezTo>
                    <a:pt x="66" y="90"/>
                    <a:pt x="79" y="88"/>
                    <a:pt x="94" y="88"/>
                  </a:cubicBezTo>
                  <a:cubicBezTo>
                    <a:pt x="109" y="88"/>
                    <a:pt x="122" y="90"/>
                    <a:pt x="133" y="95"/>
                  </a:cubicBezTo>
                  <a:cubicBezTo>
                    <a:pt x="144" y="100"/>
                    <a:pt x="153" y="107"/>
                    <a:pt x="160" y="115"/>
                  </a:cubicBezTo>
                  <a:cubicBezTo>
                    <a:pt x="167" y="123"/>
                    <a:pt x="173" y="133"/>
                    <a:pt x="176" y="144"/>
                  </a:cubicBezTo>
                  <a:cubicBezTo>
                    <a:pt x="180" y="156"/>
                    <a:pt x="182" y="168"/>
                    <a:pt x="182" y="180"/>
                  </a:cubicBezTo>
                  <a:cubicBezTo>
                    <a:pt x="182" y="194"/>
                    <a:pt x="182" y="194"/>
                    <a:pt x="182" y="194"/>
                  </a:cubicBezTo>
                  <a:cubicBezTo>
                    <a:pt x="38" y="194"/>
                    <a:pt x="38" y="194"/>
                    <a:pt x="38" y="194"/>
                  </a:cubicBezTo>
                  <a:cubicBezTo>
                    <a:pt x="40" y="210"/>
                    <a:pt x="45" y="222"/>
                    <a:pt x="55" y="231"/>
                  </a:cubicBezTo>
                  <a:cubicBezTo>
                    <a:pt x="64" y="240"/>
                    <a:pt x="77" y="245"/>
                    <a:pt x="95" y="245"/>
                  </a:cubicBezTo>
                  <a:cubicBezTo>
                    <a:pt x="107" y="245"/>
                    <a:pt x="117" y="243"/>
                    <a:pt x="124" y="237"/>
                  </a:cubicBezTo>
                  <a:cubicBezTo>
                    <a:pt x="132" y="232"/>
                    <a:pt x="139" y="225"/>
                    <a:pt x="144" y="216"/>
                  </a:cubicBezTo>
                  <a:lnTo>
                    <a:pt x="177" y="234"/>
                  </a:lnTo>
                  <a:close/>
                  <a:moveTo>
                    <a:pt x="94" y="120"/>
                  </a:moveTo>
                  <a:cubicBezTo>
                    <a:pt x="78" y="120"/>
                    <a:pt x="66" y="125"/>
                    <a:pt x="56" y="133"/>
                  </a:cubicBezTo>
                  <a:cubicBezTo>
                    <a:pt x="47" y="142"/>
                    <a:pt x="41" y="154"/>
                    <a:pt x="39" y="169"/>
                  </a:cubicBezTo>
                  <a:cubicBezTo>
                    <a:pt x="143" y="169"/>
                    <a:pt x="143" y="169"/>
                    <a:pt x="143" y="169"/>
                  </a:cubicBezTo>
                  <a:cubicBezTo>
                    <a:pt x="142" y="155"/>
                    <a:pt x="138" y="143"/>
                    <a:pt x="130" y="134"/>
                  </a:cubicBezTo>
                  <a:cubicBezTo>
                    <a:pt x="122" y="125"/>
                    <a:pt x="110" y="120"/>
                    <a:pt x="94" y="120"/>
                  </a:cubicBezTo>
                  <a:close/>
                  <a:moveTo>
                    <a:pt x="88" y="74"/>
                  </a:moveTo>
                  <a:cubicBezTo>
                    <a:pt x="73" y="59"/>
                    <a:pt x="73" y="59"/>
                    <a:pt x="73" y="5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47" y="18"/>
                    <a:pt x="147" y="18"/>
                    <a:pt x="147" y="18"/>
                  </a:cubicBezTo>
                  <a:lnTo>
                    <a:pt x="88" y="7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68" name="Freeform 22"/>
            <p:cNvSpPr/>
            <p:nvPr userDrawn="1"/>
          </p:nvSpPr>
          <p:spPr bwMode="black">
            <a:xfrm>
              <a:off x="2367" y="939"/>
              <a:ext cx="473" cy="360"/>
            </a:xfrm>
            <a:custGeom>
              <a:avLst/>
              <a:gdLst>
                <a:gd name="T0" fmla="*/ 473 w 473"/>
                <a:gd name="T1" fmla="*/ 360 h 360"/>
                <a:gd name="T2" fmla="*/ 473 w 473"/>
                <a:gd name="T3" fmla="*/ 0 h 360"/>
                <a:gd name="T4" fmla="*/ 308 w 473"/>
                <a:gd name="T5" fmla="*/ 0 h 360"/>
                <a:gd name="T6" fmla="*/ 308 w 473"/>
                <a:gd name="T7" fmla="*/ 244 h 360"/>
                <a:gd name="T8" fmla="*/ 184 w 473"/>
                <a:gd name="T9" fmla="*/ 0 h 360"/>
                <a:gd name="T10" fmla="*/ 0 w 473"/>
                <a:gd name="T11" fmla="*/ 0 h 360"/>
                <a:gd name="T12" fmla="*/ 186 w 473"/>
                <a:gd name="T13" fmla="*/ 360 h 360"/>
                <a:gd name="T14" fmla="*/ 473 w 473"/>
                <a:gd name="T15" fmla="*/ 36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3" h="360" extrusionOk="0">
                  <a:moveTo>
                    <a:pt x="473" y="360"/>
                  </a:moveTo>
                  <a:lnTo>
                    <a:pt x="473" y="0"/>
                  </a:lnTo>
                  <a:lnTo>
                    <a:pt x="308" y="0"/>
                  </a:lnTo>
                  <a:lnTo>
                    <a:pt x="308" y="244"/>
                  </a:lnTo>
                  <a:lnTo>
                    <a:pt x="184" y="0"/>
                  </a:lnTo>
                  <a:lnTo>
                    <a:pt x="0" y="0"/>
                  </a:lnTo>
                  <a:lnTo>
                    <a:pt x="186" y="360"/>
                  </a:lnTo>
                  <a:lnTo>
                    <a:pt x="473" y="3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69" name="Rectangle 23"/>
            <p:cNvSpPr>
              <a:spLocks noChangeArrowheads="1"/>
            </p:cNvSpPr>
            <p:nvPr userDrawn="1"/>
          </p:nvSpPr>
          <p:spPr bwMode="black">
            <a:xfrm>
              <a:off x="2131" y="939"/>
              <a:ext cx="173" cy="360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</p:grpSp>
      <p:pic>
        <p:nvPicPr>
          <p:cNvPr id="26" name="Image 25"/>
          <p:cNvPicPr>
            <a:picLocks noChangeAspect="1"/>
          </p:cNvPicPr>
          <p:nvPr userDrawn="1"/>
        </p:nvPicPr>
        <p:blipFill>
          <a:blip r:embed="rId7"/>
          <a:stretch/>
        </p:blipFill>
        <p:spPr bwMode="auto">
          <a:xfrm>
            <a:off x="7746529" y="6441254"/>
            <a:ext cx="1117460" cy="393651"/>
          </a:xfrm>
          <a:prstGeom prst="rect">
            <a:avLst/>
          </a:prstGeom>
        </p:spPr>
      </p:pic>
      <p:sp>
        <p:nvSpPr>
          <p:cNvPr id="27" name="Footer Placeholder 4">
            <a:extLst>
              <a:ext uri="{FF2B5EF4-FFF2-40B4-BE49-F238E27FC236}">
                <a16:creationId xmlns:a16="http://schemas.microsoft.com/office/drawing/2014/main" id="{681BB5C1-B6D6-467B-BF97-AB68431BB2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2087724" y="6231848"/>
            <a:ext cx="4968552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 sz="1600"/>
            </a:lvl1pPr>
          </a:lstStyle>
          <a:p>
            <a:pPr>
              <a:defRPr/>
            </a:pPr>
            <a:r>
              <a:rPr lang="fr-FR" dirty="0"/>
              <a:t>ACCESS | 18 </a:t>
            </a:r>
            <a:r>
              <a:rPr lang="fr-FR" dirty="0" err="1"/>
              <a:t>Oct</a:t>
            </a:r>
            <a:r>
              <a:rPr lang="fr-FR" dirty="0"/>
              <a:t> 2022</a:t>
            </a:r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hdr="0" dt="0"/>
  <p:txStyles>
    <p:titleStyle>
      <a:lvl1pPr algn="l" defTabSz="914348">
        <a:lnSpc>
          <a:spcPct val="90000"/>
        </a:lnSpc>
        <a:spcBef>
          <a:spcPts val="0"/>
        </a:spcBef>
        <a:buNone/>
        <a:defRPr sz="3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2080" indent="-172080" algn="l" defTabSz="914348">
        <a:lnSpc>
          <a:spcPct val="90000"/>
        </a:lnSpc>
        <a:spcBef>
          <a:spcPts val="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515221" indent="-171061" algn="l" defTabSz="914348">
        <a:lnSpc>
          <a:spcPct val="90000"/>
        </a:lnSpc>
        <a:spcBef>
          <a:spcPts val="0"/>
        </a:spcBef>
        <a:buFont typeface="Courier New"/>
        <a:buChar char="o"/>
        <a:defRPr sz="1500">
          <a:solidFill>
            <a:schemeClr val="tx1"/>
          </a:solidFill>
          <a:latin typeface="+mn-lt"/>
          <a:ea typeface="+mn-ea"/>
          <a:cs typeface="+mn-cs"/>
        </a:defRPr>
      </a:lvl2pPr>
      <a:lvl3pPr marL="930655" indent="-293248" algn="l" defTabSz="914348">
        <a:lnSpc>
          <a:spcPct val="90000"/>
        </a:lnSpc>
        <a:spcBef>
          <a:spcPts val="0"/>
        </a:spcBef>
        <a:buFont typeface="Source Sans Pro"/>
        <a:buChar char="‒"/>
        <a:defRPr sz="1300" u="none">
          <a:solidFill>
            <a:schemeClr val="tx1"/>
          </a:solidFill>
          <a:latin typeface="+mn-lt"/>
          <a:ea typeface="+mn-ea"/>
          <a:cs typeface="+mn-cs"/>
        </a:defRPr>
      </a:lvl3pPr>
      <a:lvl4pPr marL="1664770" indent="-293248" algn="l" defTabSz="914348">
        <a:lnSpc>
          <a:spcPct val="90000"/>
        </a:lnSpc>
        <a:spcBef>
          <a:spcPts val="500"/>
        </a:spcBef>
        <a:buFont typeface="Source Sans Pro"/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4pPr>
      <a:lvl5pPr marL="2057282" indent="-228587" algn="l" defTabSz="914348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454" indent="-228587" algn="l" defTabSz="914348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629" indent="-228587" algn="l" defTabSz="914348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8803" indent="-228587" algn="l" defTabSz="914348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5977" indent="-228587" algn="l" defTabSz="914348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48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174" algn="l" defTabSz="914348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348" algn="l" defTabSz="914348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521" algn="l" defTabSz="914348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695" algn="l" defTabSz="914348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5869" algn="l" defTabSz="914348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043" algn="l" defTabSz="914348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216" algn="l" defTabSz="914348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390" algn="l" defTabSz="914348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iv-nantes.fr/sepanouir-sur-les-campus/accompagnement-du-handicap/mission-relais-handicap-demandez-votre-open-badge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journals.openedition.org/edso/12746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lettreslangages.univ-nantes.fr/departements/lettres-modernes/departement-lettres-modernes" TargetMode="External"/><Relationship Id="rId2" Type="http://schemas.openxmlformats.org/officeDocument/2006/relationships/hyperlink" Target="https://aipu2022.sciencesconf.org/377180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8.png"/><Relationship Id="rId4" Type="http://schemas.openxmlformats.org/officeDocument/2006/relationships/hyperlink" Target="https://igarun.univ-nantes.fr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parm.univ-tours.fr/retour-sur-la-journee-detude-sur-lenseignement-superieur-et-laccessibilite-numerique" TargetMode="Externa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hyperlink" Target="https://connect.oeglobal.org/t/pour-une-ouverture-des-ressources-a-travers-le-prisme-de-laccessibilite/3841" TargetMode="Externa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relais.handicap@univ-nantes.fr" TargetMode="External"/><Relationship Id="rId2" Type="http://schemas.openxmlformats.org/officeDocument/2006/relationships/hyperlink" Target="mailto:cdp@univ-nantes.fr" TargetMode="Externa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11" Type="http://schemas.openxmlformats.org/officeDocument/2006/relationships/image" Target="../media/image9.png"/><Relationship Id="rId5" Type="http://schemas.openxmlformats.org/officeDocument/2006/relationships/diagramColors" Target="../diagrams/colors1.xml"/><Relationship Id="rId15" Type="http://schemas.openxmlformats.org/officeDocument/2006/relationships/image" Target="../media/image13.png"/><Relationship Id="rId10" Type="http://schemas.openxmlformats.org/officeDocument/2006/relationships/image" Target="../media/image8.gif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7.jpeg"/><Relationship Id="rId1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texte 1"/>
          <p:cNvSpPr>
            <a:spLocks noGrp="1"/>
          </p:cNvSpPr>
          <p:nvPr>
            <p:ph idx="1"/>
          </p:nvPr>
        </p:nvSpPr>
        <p:spPr bwMode="auto">
          <a:xfrm>
            <a:off x="553034" y="1695091"/>
            <a:ext cx="8232769" cy="3102388"/>
          </a:xfrm>
        </p:spPr>
        <p:txBody>
          <a:bodyPr/>
          <a:lstStyle/>
          <a:p>
            <a:pPr>
              <a:defRPr/>
            </a:pPr>
            <a:r>
              <a:rPr lang="fr-FR" b="1" dirty="0"/>
              <a:t>Programme ACCESS :</a:t>
            </a:r>
          </a:p>
          <a:p>
            <a:pPr>
              <a:defRPr/>
            </a:pPr>
            <a:r>
              <a:rPr lang="fr-FR" sz="4000" b="1" dirty="0"/>
              <a:t>Vers une pédagogie inclusive et une conception universelle des apprentissages à Nantes U</a:t>
            </a:r>
          </a:p>
          <a:p>
            <a:pPr>
              <a:defRPr/>
            </a:pPr>
            <a:endParaRPr lang="fr-FR" sz="4000" b="1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7668344" y="6165304"/>
            <a:ext cx="1117460" cy="393651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B7D71247-2C3C-4004-BE6F-E323D66E172A}"/>
              </a:ext>
            </a:extLst>
          </p:cNvPr>
          <p:cNvSpPr txBox="1"/>
          <p:nvPr/>
        </p:nvSpPr>
        <p:spPr>
          <a:xfrm>
            <a:off x="3131840" y="5162909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Centre de développement pédagogique – Relais Handicap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21EE091-BC1B-4C51-A545-B83DFBB41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901926-00B1-4F46-9D9B-EEAE1D40674F}" type="slidenum">
              <a:rPr lang="fr-FR" smtClean="0"/>
              <a:t>9</a:t>
            </a:fld>
            <a:endParaRPr lang="fr-FR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85F72A68-4285-404D-8D67-2B705E0C5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832" y="219822"/>
            <a:ext cx="8432081" cy="886397"/>
          </a:xfrm>
        </p:spPr>
        <p:txBody>
          <a:bodyPr/>
          <a:lstStyle/>
          <a:p>
            <a:r>
              <a:rPr lang="fr-FR" dirty="0"/>
              <a:t>Ecosystème de la reconnaissance – </a:t>
            </a:r>
            <a:r>
              <a:rPr lang="fr-FR" dirty="0" err="1"/>
              <a:t>OPeN</a:t>
            </a:r>
            <a:r>
              <a:rPr lang="fr-FR" dirty="0"/>
              <a:t> Badge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5988A29-A0A1-4283-9CC3-F84841C24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ACCESS |  18 oct 2022</a:t>
            </a:r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C2B4726-1694-4139-873F-8C7EF83BE001}"/>
              </a:ext>
            </a:extLst>
          </p:cNvPr>
          <p:cNvSpPr/>
          <p:nvPr/>
        </p:nvSpPr>
        <p:spPr>
          <a:xfrm>
            <a:off x="212695" y="1268760"/>
            <a:ext cx="835292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000" dirty="0"/>
          </a:p>
          <a:p>
            <a:r>
              <a:rPr lang="fr-FR" sz="2800" dirty="0">
                <a:latin typeface="+mn-lt"/>
              </a:rPr>
              <a:t>La création d’un Open Badge valorisant les missions des tuteurs spécifiques : </a:t>
            </a:r>
          </a:p>
          <a:p>
            <a:endParaRPr lang="fr-FR" sz="2800" dirty="0">
              <a:latin typeface="+mn-lt"/>
              <a:hlinkClick r:id="rId2"/>
            </a:endParaRPr>
          </a:p>
          <a:p>
            <a:r>
              <a:rPr lang="fr-FR" dirty="0">
                <a:latin typeface="+mn-lt"/>
                <a:hlinkClick r:id="rId2"/>
              </a:rPr>
              <a:t>https://www.univ-nantes.fr/sepanouir-sur-les-campus/accompagnement-du-handicap/mission-relais-handicap-demandez-votre-open-badge</a:t>
            </a:r>
            <a:endParaRPr lang="fr-F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60702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CC071C-DC71-4C0F-8D07-EF22BCBC1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Communication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1176B4D-A610-49C6-8126-4E9F19772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783" y="1355678"/>
            <a:ext cx="7624752" cy="387798"/>
          </a:xfrm>
        </p:spPr>
        <p:txBody>
          <a:bodyPr/>
          <a:lstStyle/>
          <a:p>
            <a:pPr marL="0" indent="0">
              <a:buNone/>
            </a:pPr>
            <a:r>
              <a:rPr lang="fr-FR" sz="2800" dirty="0"/>
              <a:t>Les Cahiers du CERFEE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4CB3D30-AD2A-4007-BF7C-581F2B1BD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ACCESS | 17 oct 2022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B5BA271-7482-4E20-9B40-BAC215ABE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901926-00B1-4F46-9D9B-EEAE1D40674F}" type="slidenum">
              <a:rPr lang="fr-FR" smtClean="0"/>
              <a:t>10</a:t>
            </a:fld>
            <a:endParaRPr lang="fr-FR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D660B7DC-71B0-468A-B889-5585CB6116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372" y="1940930"/>
            <a:ext cx="8301092" cy="1428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marL="172080" indent="-172080" algn="l" defTabSz="914348">
              <a:lnSpc>
                <a:spcPct val="90000"/>
              </a:lnSpc>
              <a:spcBef>
                <a:spcPts val="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5221" indent="-171061" algn="l" defTabSz="914348">
              <a:lnSpc>
                <a:spcPct val="90000"/>
              </a:lnSpc>
              <a:spcBef>
                <a:spcPts val="0"/>
              </a:spcBef>
              <a:buFont typeface="Courier New"/>
              <a:buChar char="o"/>
              <a:defRPr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0655" indent="-293248" algn="l" defTabSz="914348">
              <a:lnSpc>
                <a:spcPct val="90000"/>
              </a:lnSpc>
              <a:spcBef>
                <a:spcPts val="0"/>
              </a:spcBef>
              <a:buFont typeface="Source Sans Pro"/>
              <a:buChar char="‒"/>
              <a:defRPr sz="1300" u="none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4770" indent="-293248" algn="l" defTabSz="914348">
              <a:lnSpc>
                <a:spcPct val="90000"/>
              </a:lnSpc>
              <a:spcBef>
                <a:spcPts val="500"/>
              </a:spcBef>
              <a:buFont typeface="Source Sans Pro"/>
              <a:buChar char="»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282" indent="-228587" algn="l" defTabSz="914348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54" indent="-228587" algn="l" defTabSz="914348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29" indent="-228587" algn="l" defTabSz="914348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03" indent="-228587" algn="l" defTabSz="914348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77" indent="-228587" algn="l" defTabSz="914348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2000" dirty="0">
                <a:hlinkClick r:id="rId2"/>
              </a:rPr>
              <a:t>Comprendre les parcours inclusifs et les dynamiques inclusives : observations, analyses et perspectives – Varia (65/septembre 2022)</a:t>
            </a:r>
            <a:endParaRPr lang="fr-FR" altLang="fr-FR" sz="2000" dirty="0"/>
          </a:p>
          <a:p>
            <a:pPr marL="0" indent="0" defTabSz="914400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fr-FR" sz="2000" dirty="0"/>
              <a:t>Numéro coordonné par Diane </a:t>
            </a:r>
            <a:r>
              <a:rPr lang="fr-FR" altLang="fr-FR" sz="2000" dirty="0" err="1"/>
              <a:t>Bedoin</a:t>
            </a:r>
            <a:r>
              <a:rPr lang="fr-FR" altLang="fr-FR" sz="2000" dirty="0"/>
              <a:t>, </a:t>
            </a:r>
            <a:r>
              <a:rPr lang="fr-FR" altLang="fr-FR" sz="2000" dirty="0" err="1"/>
              <a:t>Maryan</a:t>
            </a:r>
            <a:r>
              <a:rPr lang="fr-FR" altLang="fr-FR" sz="2000" dirty="0"/>
              <a:t> Lemoine et Geneviève </a:t>
            </a:r>
            <a:r>
              <a:rPr lang="fr-FR" altLang="fr-FR" sz="2000" dirty="0" err="1"/>
              <a:t>Zoïa</a:t>
            </a:r>
            <a:endParaRPr lang="fr-FR" altLang="fr-FR" sz="2000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01F78F5-2D43-44E4-81FC-C931C19EA866}"/>
              </a:ext>
            </a:extLst>
          </p:cNvPr>
          <p:cNvSpPr txBox="1"/>
          <p:nvPr/>
        </p:nvSpPr>
        <p:spPr>
          <a:xfrm>
            <a:off x="447372" y="3304156"/>
            <a:ext cx="8404230" cy="2198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000" dirty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fr-FR" sz="2000" dirty="0">
                <a:latin typeface="+mn-lt"/>
              </a:rPr>
              <a:t>Chaudet, B. </a:t>
            </a:r>
            <a:r>
              <a:rPr lang="fr-FR" sz="2000" dirty="0" err="1">
                <a:latin typeface="+mn-lt"/>
              </a:rPr>
              <a:t>Gelly-Guichoux,S</a:t>
            </a:r>
            <a:r>
              <a:rPr lang="fr-FR" sz="2000" dirty="0">
                <a:latin typeface="+mn-lt"/>
              </a:rPr>
              <a:t>. </a:t>
            </a:r>
            <a:r>
              <a:rPr lang="fr-FR" sz="2000" dirty="0" err="1">
                <a:latin typeface="+mn-lt"/>
              </a:rPr>
              <a:t>Magdelaine</a:t>
            </a:r>
            <a:r>
              <a:rPr lang="fr-FR" sz="2000" dirty="0">
                <a:latin typeface="+mn-lt"/>
              </a:rPr>
              <a:t>, A. (2022) Observer et analyser les dynamiques inclusives à l’œuvre dans un établissement d’enseignement supérieur : l’expérience « ACCESS Tertre » à l’Université de Nantes.</a:t>
            </a:r>
          </a:p>
          <a:p>
            <a:pPr>
              <a:lnSpc>
                <a:spcPct val="150000"/>
              </a:lnSpc>
            </a:pPr>
            <a:r>
              <a:rPr lang="fr-FR" sz="2000" dirty="0">
                <a:latin typeface="+mn-lt"/>
              </a:rPr>
              <a:t>https://journals.openedition.org/edso/20674</a:t>
            </a:r>
          </a:p>
        </p:txBody>
      </p:sp>
    </p:spTree>
    <p:extLst>
      <p:ext uri="{BB962C8B-B14F-4D97-AF65-F5344CB8AC3E}">
        <p14:creationId xmlns:p14="http://schemas.microsoft.com/office/powerpoint/2010/main" val="3355542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62E2F90-5E02-414E-9BB6-87EDE993F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ACCESS | 17 oct 2022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6C7BB14-9B9C-4401-8EEA-26DFC4E32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901926-00B1-4F46-9D9B-EEAE1D40674F}" type="slidenum">
              <a:rPr lang="fr-FR" smtClean="0"/>
              <a:t>11</a:t>
            </a:fld>
            <a:endParaRPr lang="fr-FR"/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E471317C-4590-4665-85D6-335F8DCB8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441325"/>
            <a:ext cx="7948612" cy="444500"/>
          </a:xfrm>
        </p:spPr>
        <p:txBody>
          <a:bodyPr/>
          <a:lstStyle/>
          <a:p>
            <a:r>
              <a:rPr lang="fr-FR" dirty="0"/>
              <a:t>Atelier (1)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AD92E09B-F1C3-496E-A2BB-437BF8A1B92C}"/>
              </a:ext>
            </a:extLst>
          </p:cNvPr>
          <p:cNvSpPr txBox="1">
            <a:spLocks/>
          </p:cNvSpPr>
          <p:nvPr/>
        </p:nvSpPr>
        <p:spPr bwMode="auto">
          <a:xfrm>
            <a:off x="683568" y="4149080"/>
            <a:ext cx="7624752" cy="7478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172080" indent="-172080" algn="l" defTabSz="914348">
              <a:lnSpc>
                <a:spcPct val="90000"/>
              </a:lnSpc>
              <a:spcBef>
                <a:spcPts val="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5221" indent="-171061" algn="l" defTabSz="914348">
              <a:lnSpc>
                <a:spcPct val="90000"/>
              </a:lnSpc>
              <a:spcBef>
                <a:spcPts val="0"/>
              </a:spcBef>
              <a:buFont typeface="Courier New"/>
              <a:buChar char="o"/>
              <a:defRPr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0655" indent="-293248" algn="l" defTabSz="914348">
              <a:lnSpc>
                <a:spcPct val="90000"/>
              </a:lnSpc>
              <a:spcBef>
                <a:spcPts val="0"/>
              </a:spcBef>
              <a:buFont typeface="Source Sans Pro"/>
              <a:buChar char="‒"/>
              <a:defRPr sz="1300" u="none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4770" indent="-293248" algn="l" defTabSz="914348">
              <a:lnSpc>
                <a:spcPct val="90000"/>
              </a:lnSpc>
              <a:spcBef>
                <a:spcPts val="500"/>
              </a:spcBef>
              <a:buFont typeface="Source Sans Pro"/>
              <a:buChar char="»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282" indent="-228587" algn="l" defTabSz="914348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54" indent="-228587" algn="l" defTabSz="914348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29" indent="-228587" algn="l" defTabSz="914348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03" indent="-228587" algn="l" defTabSz="914348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77" indent="-228587" algn="l" defTabSz="914348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i="1">
                <a:hlinkClick r:id="rId2"/>
              </a:rPr>
              <a:t>Une carte de campus pour interroger ensemble un agir en faveur de l'inclusion</a:t>
            </a:r>
            <a:r>
              <a:rPr lang="fr-FR"/>
              <a:t>, Sandrine Gelly-Guichoux, Marie Blain-Pinel (</a:t>
            </a:r>
            <a:r>
              <a:rPr lang="fr-FR">
                <a:hlinkClick r:id="rId3"/>
              </a:rPr>
              <a:t>Lettres Modernes</a:t>
            </a:r>
            <a:r>
              <a:rPr lang="fr-FR"/>
              <a:t>), Benjamin Mathery (</a:t>
            </a:r>
            <a:r>
              <a:rPr lang="fr-FR">
                <a:hlinkClick r:id="rId4"/>
              </a:rPr>
              <a:t>étudiant IGARUN</a:t>
            </a:r>
            <a:r>
              <a:rPr lang="fr-FR"/>
              <a:t>)</a:t>
            </a:r>
            <a:endParaRPr lang="fr-FR" dirty="0"/>
          </a:p>
        </p:txBody>
      </p:sp>
      <p:pic>
        <p:nvPicPr>
          <p:cNvPr id="8" name="Image 7" descr="AIPU 22 Du trente mai au trois juin deux mille vingt-deux Rennes">
            <a:extLst>
              <a:ext uri="{FF2B5EF4-FFF2-40B4-BE49-F238E27FC236}">
                <a16:creationId xmlns:a16="http://schemas.microsoft.com/office/drawing/2014/main" id="{BA10BA1C-6130-4132-8FEB-D98F78CE25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7584" y="1456934"/>
            <a:ext cx="7734300" cy="192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8605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C895993-D8FE-40C6-A9E4-DE8C6F1947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681" y="1196752"/>
            <a:ext cx="8698637" cy="5318379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fr-FR" sz="2400" dirty="0"/>
              <a:t>Service  de Production et d’Innovation Numérique (SPIN)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2400" dirty="0"/>
              <a:t>Centre de Développement Pédagogique (CDP)</a:t>
            </a:r>
          </a:p>
          <a:p>
            <a:endParaRPr lang="fr-FR" sz="2400" dirty="0"/>
          </a:p>
          <a:p>
            <a:pPr marL="0" indent="0">
              <a:buNone/>
            </a:pPr>
            <a:r>
              <a:rPr lang="fr-FR" sz="2400" b="1" dirty="0"/>
              <a:t>Objectifs :</a:t>
            </a:r>
            <a:br>
              <a:rPr lang="fr-FR" sz="2400" b="1" dirty="0"/>
            </a:br>
            <a:endParaRPr lang="fr-FR" sz="2400" b="1" dirty="0"/>
          </a:p>
          <a:p>
            <a:pPr>
              <a:lnSpc>
                <a:spcPct val="150000"/>
              </a:lnSpc>
            </a:pPr>
            <a:r>
              <a:rPr lang="fr-FR" sz="2400" dirty="0"/>
              <a:t>Utiliser des outils pour faciliter l’accessibilité des documents outils du quotidien – options d’accessibilité intégrées-  – outils spécifiques – ex : lecteurs d’écran)</a:t>
            </a:r>
          </a:p>
          <a:p>
            <a:pPr>
              <a:lnSpc>
                <a:spcPct val="150000"/>
              </a:lnSpc>
            </a:pPr>
            <a:r>
              <a:rPr lang="fr-FR" sz="2400" dirty="0"/>
              <a:t>Découvrir la conception universelle des apprentissages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8F79ABB-54DA-4661-8324-F4FACE647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ACCESS | 17 oct 2022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EF4F53E-AD90-4D49-AB05-E3E0F1286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901926-00B1-4F46-9D9B-EEAE1D40674F}" type="slidenum">
              <a:rPr lang="fr-FR" smtClean="0"/>
              <a:t>12</a:t>
            </a:fld>
            <a:endParaRPr lang="fr-FR"/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C25EBBE9-C855-42A8-8EAF-D58E58515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220377"/>
            <a:ext cx="7948612" cy="886397"/>
          </a:xfrm>
        </p:spPr>
        <p:txBody>
          <a:bodyPr/>
          <a:lstStyle/>
          <a:p>
            <a:r>
              <a:rPr lang="fr-FR" dirty="0"/>
              <a:t>Atelier (2) L'accessibilité de mes documents pédagogiques</a:t>
            </a:r>
          </a:p>
        </p:txBody>
      </p:sp>
    </p:spTree>
    <p:extLst>
      <p:ext uri="{BB962C8B-B14F-4D97-AF65-F5344CB8AC3E}">
        <p14:creationId xmlns:p14="http://schemas.microsoft.com/office/powerpoint/2010/main" val="1006449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59636C-FA6B-411D-833A-15B98EB91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832" y="441421"/>
            <a:ext cx="8693672" cy="443198"/>
          </a:xfrm>
        </p:spPr>
        <p:txBody>
          <a:bodyPr/>
          <a:lstStyle/>
          <a:p>
            <a:r>
              <a:rPr lang="fr-FR" dirty="0"/>
              <a:t>Communication Journée Etude sur l’Accessibilité 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24935FB-7A20-4D85-91A4-42109B0A3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ACCESS | 17 oct 2022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450A89C-5EF8-4B45-BEB7-7AF5D5B54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901926-00B1-4F46-9D9B-EEAE1D40674F}" type="slidenum">
              <a:rPr lang="fr-FR" smtClean="0"/>
              <a:t>13</a:t>
            </a:fld>
            <a:endParaRPr lang="fr-FR"/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5E0D589F-E613-4E03-A44B-73A427868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000" y="1965325"/>
            <a:ext cx="7728487" cy="271170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sz="2400" dirty="0"/>
              <a:t>Université de Tours – Présentation de l’atelier </a:t>
            </a:r>
            <a:r>
              <a:rPr lang="fr-FR" sz="2400" dirty="0" err="1"/>
              <a:t>co-conçu</a:t>
            </a:r>
            <a:r>
              <a:rPr lang="fr-FR" sz="2400" dirty="0"/>
              <a:t> SPIN – CDP </a:t>
            </a:r>
          </a:p>
          <a:p>
            <a:pPr>
              <a:lnSpc>
                <a:spcPct val="150000"/>
              </a:lnSpc>
            </a:pPr>
            <a:r>
              <a:rPr lang="fr-FR" sz="2400" dirty="0" err="1"/>
              <a:t>Veneta</a:t>
            </a:r>
            <a:r>
              <a:rPr lang="fr-FR" sz="2400" dirty="0"/>
              <a:t> </a:t>
            </a:r>
            <a:r>
              <a:rPr lang="fr-FR" sz="2400" dirty="0" err="1"/>
              <a:t>Adreeva</a:t>
            </a:r>
            <a:r>
              <a:rPr lang="fr-FR" sz="2400" dirty="0"/>
              <a:t> – Sandrine Gelly-Guichoux</a:t>
            </a:r>
            <a:endParaRPr lang="fr-FR" sz="2400" dirty="0">
              <a:hlinkClick r:id="rId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fr-FR" sz="2400" dirty="0">
                <a:hlinkClick r:id="rId2"/>
              </a:rPr>
              <a:t>https://parm.univ-tours.fr/retour-sur-la-journee-detude-sur-lenseignement-superieur-et-laccessibilite-numerique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242140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5AC4EB-9835-4996-B1A6-003608A5B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Communication  Open Global </a:t>
            </a:r>
            <a:r>
              <a:rPr lang="fr-FR" dirty="0" err="1"/>
              <a:t>Conference</a:t>
            </a: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0CB6E75-1B76-4792-A9A5-DCA775091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ACCESS | 17 oct 2022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7B89595-1021-4B5B-BA15-FA1CBBFB4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901926-00B1-4F46-9D9B-EEAE1D40674F}" type="slidenum">
              <a:rPr lang="fr-FR" smtClean="0"/>
              <a:t>14</a:t>
            </a:fld>
            <a:endParaRPr lang="fr-FR"/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3D6AB27E-28BA-4563-8D30-DAD218706F05}"/>
              </a:ext>
            </a:extLst>
          </p:cNvPr>
          <p:cNvSpPr txBox="1">
            <a:spLocks/>
          </p:cNvSpPr>
          <p:nvPr/>
        </p:nvSpPr>
        <p:spPr bwMode="auto">
          <a:xfrm>
            <a:off x="251520" y="3408478"/>
            <a:ext cx="8421425" cy="2167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172080" indent="-172080" algn="l" defTabSz="914348">
              <a:lnSpc>
                <a:spcPct val="90000"/>
              </a:lnSpc>
              <a:spcBef>
                <a:spcPts val="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5221" indent="-171061" algn="l" defTabSz="914348">
              <a:lnSpc>
                <a:spcPct val="90000"/>
              </a:lnSpc>
              <a:spcBef>
                <a:spcPts val="0"/>
              </a:spcBef>
              <a:buFont typeface="Courier New"/>
              <a:buChar char="o"/>
              <a:defRPr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0655" indent="-293248" algn="l" defTabSz="914348">
              <a:lnSpc>
                <a:spcPct val="90000"/>
              </a:lnSpc>
              <a:spcBef>
                <a:spcPts val="0"/>
              </a:spcBef>
              <a:buFont typeface="Source Sans Pro"/>
              <a:buChar char="‒"/>
              <a:defRPr sz="1300" u="none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4770" indent="-293248" algn="l" defTabSz="914348">
              <a:lnSpc>
                <a:spcPct val="90000"/>
              </a:lnSpc>
              <a:spcBef>
                <a:spcPts val="500"/>
              </a:spcBef>
              <a:buFont typeface="Source Sans Pro"/>
              <a:buChar char="»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282" indent="-228587" algn="l" defTabSz="914348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54" indent="-228587" algn="l" defTabSz="914348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29" indent="-228587" algn="l" defTabSz="914348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03" indent="-228587" algn="l" defTabSz="914348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77" indent="-228587" algn="l" defTabSz="914348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fr-FR" sz="2000" dirty="0">
                <a:hlinkClick r:id="rId2"/>
              </a:rPr>
              <a:t>https://connect.oeglobal.org/t/pour-une-ouverture-des-ressources-a-travers-le-prisme-de-laccessibilite/3841</a:t>
            </a:r>
            <a:endParaRPr lang="fr-FR" sz="2000" dirty="0"/>
          </a:p>
          <a:p>
            <a:pPr marL="0" indent="0">
              <a:buFont typeface="Arial"/>
              <a:buNone/>
            </a:pPr>
            <a:endParaRPr lang="fr-FR" sz="2000" dirty="0"/>
          </a:p>
          <a:p>
            <a:pPr marL="0" indent="0">
              <a:lnSpc>
                <a:spcPct val="150000"/>
              </a:lnSpc>
              <a:buFont typeface="Arial"/>
              <a:buNone/>
            </a:pPr>
            <a:r>
              <a:rPr lang="fr-FR" sz="2000" dirty="0"/>
              <a:t>Replay vidéo – 29’53</a:t>
            </a:r>
          </a:p>
          <a:p>
            <a:pPr marL="0" indent="0">
              <a:lnSpc>
                <a:spcPct val="150000"/>
              </a:lnSpc>
              <a:buFont typeface="Arial"/>
              <a:buNone/>
            </a:pPr>
            <a:r>
              <a:rPr lang="fr-FR" sz="2000" dirty="0"/>
              <a:t>https://mediaserver.univ-nantes.fr/videos/oeg22-lightning-talks-day-3-auditorium-450/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504D7F1-C626-47CF-B33C-DD7A10DEA35C}"/>
              </a:ext>
            </a:extLst>
          </p:cNvPr>
          <p:cNvSpPr txBox="1"/>
          <p:nvPr/>
        </p:nvSpPr>
        <p:spPr>
          <a:xfrm>
            <a:off x="179512" y="2780061"/>
            <a:ext cx="7624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+mn-lt"/>
              </a:rPr>
              <a:t>Support de présentation</a:t>
            </a:r>
          </a:p>
        </p:txBody>
      </p:sp>
      <p:pic>
        <p:nvPicPr>
          <p:cNvPr id="8" name="Image 7" descr="Pour une ouverture des ressources à travers le prisme de l'accessibilité&#10;SPIN Damien Aubert &#10;CDP Sandrine Gelly-Guichoux&#10;">
            <a:extLst>
              <a:ext uri="{FF2B5EF4-FFF2-40B4-BE49-F238E27FC236}">
                <a16:creationId xmlns:a16="http://schemas.microsoft.com/office/drawing/2014/main" id="{5D1026AB-BA99-4419-80FD-75A548AF4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8379" y="1070479"/>
            <a:ext cx="3405107" cy="1883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745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1D8275-0153-41D8-AA3F-B9DB6B2B3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832" y="441421"/>
            <a:ext cx="7948655" cy="443198"/>
          </a:xfrm>
        </p:spPr>
        <p:txBody>
          <a:bodyPr/>
          <a:lstStyle/>
          <a:p>
            <a:r>
              <a:rPr lang="fr-FR" dirty="0"/>
              <a:t>Développement d’outils en soutien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379FE35-D5D0-4D1A-84F6-A3A5DCAD0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195" y="2025164"/>
            <a:ext cx="7624752" cy="1301895"/>
          </a:xfrm>
        </p:spPr>
        <p:txBody>
          <a:bodyPr/>
          <a:lstStyle/>
          <a:p>
            <a:r>
              <a:rPr lang="fr-FR" sz="2000" dirty="0"/>
              <a:t>https://help.ubicast.tv/videos/transcription-automatique-des-sous-titres_04406/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1AF653C-9677-4310-AE41-2BF3FC806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ACCESS | 17 oct 2022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5D6007B-470F-4ABE-8EE9-09955FA75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901926-00B1-4F46-9D9B-EEAE1D40674F}" type="slidenum">
              <a:rPr lang="fr-FR" smtClean="0"/>
              <a:t>15</a:t>
            </a:fld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F8C5CB2-2A4B-4F48-AC8F-B80DDC892805}"/>
              </a:ext>
            </a:extLst>
          </p:cNvPr>
          <p:cNvSpPr txBox="1"/>
          <p:nvPr/>
        </p:nvSpPr>
        <p:spPr>
          <a:xfrm>
            <a:off x="635397" y="1268760"/>
            <a:ext cx="8211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>
                <a:latin typeface="+mn-lt"/>
              </a:rPr>
              <a:t>Mediaserver</a:t>
            </a:r>
            <a:r>
              <a:rPr lang="fr-FR" b="1" dirty="0">
                <a:latin typeface="+mn-lt"/>
              </a:rPr>
              <a:t> – Accessibilité  des vidéos pédagogiques</a:t>
            </a:r>
          </a:p>
        </p:txBody>
      </p:sp>
    </p:spTree>
    <p:extLst>
      <p:ext uri="{BB962C8B-B14F-4D97-AF65-F5344CB8AC3E}">
        <p14:creationId xmlns:p14="http://schemas.microsoft.com/office/powerpoint/2010/main" val="2116405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F8F5FB-EA59-464A-A035-6A92F6448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Projection 2022 - 2023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6B9645F-2E0C-4FBF-A5C9-F84B74486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ACCESS | 17 oct 2022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C0A6C09-5A28-4594-B100-6976DF6FC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901926-00B1-4F46-9D9B-EEAE1D40674F}" type="slidenum">
              <a:rPr lang="fr-FR" smtClean="0"/>
              <a:t>16</a:t>
            </a:fld>
            <a:endParaRPr lang="fr-FR"/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FD0E21AE-1844-4E91-A92E-56ABE9636EBC}"/>
              </a:ext>
            </a:extLst>
          </p:cNvPr>
          <p:cNvSpPr txBox="1">
            <a:spLocks/>
          </p:cNvSpPr>
          <p:nvPr/>
        </p:nvSpPr>
        <p:spPr bwMode="auto">
          <a:xfrm>
            <a:off x="635396" y="1965870"/>
            <a:ext cx="8113067" cy="21577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172080" indent="-172080" algn="l" defTabSz="914348">
              <a:lnSpc>
                <a:spcPct val="90000"/>
              </a:lnSpc>
              <a:spcBef>
                <a:spcPts val="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5221" indent="-171061" algn="l" defTabSz="914348">
              <a:lnSpc>
                <a:spcPct val="90000"/>
              </a:lnSpc>
              <a:spcBef>
                <a:spcPts val="0"/>
              </a:spcBef>
              <a:buFont typeface="Courier New"/>
              <a:buChar char="o"/>
              <a:defRPr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0655" indent="-293248" algn="l" defTabSz="914348">
              <a:lnSpc>
                <a:spcPct val="90000"/>
              </a:lnSpc>
              <a:spcBef>
                <a:spcPts val="0"/>
              </a:spcBef>
              <a:buFont typeface="Source Sans Pro"/>
              <a:buChar char="‒"/>
              <a:defRPr sz="1300" u="none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4770" indent="-293248" algn="l" defTabSz="914348">
              <a:lnSpc>
                <a:spcPct val="90000"/>
              </a:lnSpc>
              <a:spcBef>
                <a:spcPts val="500"/>
              </a:spcBef>
              <a:buFont typeface="Source Sans Pro"/>
              <a:buChar char="»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282" indent="-228587" algn="l" defTabSz="914348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54" indent="-228587" algn="l" defTabSz="914348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29" indent="-228587" algn="l" defTabSz="914348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03" indent="-228587" algn="l" defTabSz="914348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77" indent="-228587" algn="l" defTabSz="914348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fr-FR" sz="2400" dirty="0"/>
              <a:t>Dissémination Projet ACCESS – Tertre  (Carte – Brochure)</a:t>
            </a:r>
          </a:p>
          <a:p>
            <a:pPr>
              <a:lnSpc>
                <a:spcPct val="150000"/>
              </a:lnSpc>
            </a:pPr>
            <a:r>
              <a:rPr lang="fr-FR" sz="2400" dirty="0"/>
              <a:t>Actions de sensibilisation</a:t>
            </a:r>
          </a:p>
          <a:p>
            <a:pPr>
              <a:lnSpc>
                <a:spcPct val="150000"/>
              </a:lnSpc>
            </a:pPr>
            <a:r>
              <a:rPr lang="fr-FR" sz="2400" dirty="0"/>
              <a:t>Participation aux foulées créatives</a:t>
            </a:r>
          </a:p>
          <a:p>
            <a:pPr>
              <a:lnSpc>
                <a:spcPct val="150000"/>
              </a:lnSpc>
            </a:pPr>
            <a:r>
              <a:rPr lang="fr-FR" sz="2400" dirty="0"/>
              <a:t>Intégration de la réflexion à l’échelle de l’éducation ouverte</a:t>
            </a:r>
          </a:p>
        </p:txBody>
      </p:sp>
    </p:spTree>
    <p:extLst>
      <p:ext uri="{BB962C8B-B14F-4D97-AF65-F5344CB8AC3E}">
        <p14:creationId xmlns:p14="http://schemas.microsoft.com/office/powerpoint/2010/main" val="11946724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204028A-550D-4C02-9D5D-B7990F34D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901926-00B1-4F46-9D9B-EEAE1D40674F}" type="slidenum">
              <a:rPr lang="fr-FR" smtClean="0"/>
              <a:t>17</a:t>
            </a:fld>
            <a:endParaRPr lang="fr-FR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8AB0883B-18E5-440A-AC8A-0802E327B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Nous contacter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4D11CD1-72AB-4247-9B96-8E2649175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ACCESS |  18 oct 2022</a:t>
            </a:r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D09668-8FE3-40A1-9F53-C2EE08F807C8}"/>
              </a:ext>
            </a:extLst>
          </p:cNvPr>
          <p:cNvSpPr/>
          <p:nvPr/>
        </p:nvSpPr>
        <p:spPr>
          <a:xfrm>
            <a:off x="539552" y="1916832"/>
            <a:ext cx="794865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hlinkClick r:id="rId2"/>
              </a:rPr>
              <a:t>cdp@univ-nantes.fr</a:t>
            </a:r>
            <a:endParaRPr lang="fr-FR" dirty="0"/>
          </a:p>
          <a:p>
            <a:endParaRPr lang="fr-FR" dirty="0"/>
          </a:p>
          <a:p>
            <a:r>
              <a:rPr lang="fr-FR" dirty="0">
                <a:hlinkClick r:id="rId3"/>
              </a:rPr>
              <a:t>relais.handicap@univ-nantes.fr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ACCESS : https://cdp.univ-nantes.fr/experimenter-ensemble/soyez-auteurs-daccess-a-lun</a:t>
            </a:r>
          </a:p>
        </p:txBody>
      </p:sp>
    </p:spTree>
    <p:extLst>
      <p:ext uri="{BB962C8B-B14F-4D97-AF65-F5344CB8AC3E}">
        <p14:creationId xmlns:p14="http://schemas.microsoft.com/office/powerpoint/2010/main" val="42510367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>
      <p:transition spd="med" advClick="1">
        <p:fade thruBlk="0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5E647E-43CB-4E12-89B9-33E6D7EDF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CONTEXTE DU PROGRAMME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41ECD02-F39C-4B4A-85D7-9D2A4923A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087" y="1980239"/>
            <a:ext cx="8549826" cy="412728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sz="2400" dirty="0"/>
              <a:t>Genèse :  SDH17 de l’Université de Nantes</a:t>
            </a:r>
          </a:p>
          <a:p>
            <a:pPr>
              <a:lnSpc>
                <a:spcPct val="150000"/>
              </a:lnSpc>
            </a:pPr>
            <a:r>
              <a:rPr lang="fr-FR" sz="2400" dirty="0"/>
              <a:t>Des partenaires INTER pour agir (Guide)</a:t>
            </a:r>
          </a:p>
          <a:p>
            <a:pPr>
              <a:lnSpc>
                <a:spcPct val="150000"/>
              </a:lnSpc>
            </a:pPr>
            <a:r>
              <a:rPr lang="fr-FR" sz="2400" dirty="0"/>
              <a:t>Des actions 2017-18 fondatrices </a:t>
            </a:r>
          </a:p>
          <a:p>
            <a:pPr>
              <a:lnSpc>
                <a:spcPct val="150000"/>
              </a:lnSpc>
            </a:pPr>
            <a:r>
              <a:rPr lang="fr-FR" sz="2400" dirty="0"/>
              <a:t>Des initiatives stimulantes en local et reconnues voire inspirantes à l’international entre 2018 et 2022.</a:t>
            </a:r>
          </a:p>
          <a:p>
            <a:pPr>
              <a:lnSpc>
                <a:spcPct val="150000"/>
              </a:lnSpc>
            </a:pPr>
            <a:r>
              <a:rPr lang="fr-FR" sz="2400" dirty="0"/>
              <a:t>Une inscription dans la dimension établissement de l’Education Ouverte </a:t>
            </a:r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0A3257F-59C9-44B7-A647-26FC74E11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ACCESS | 18 oct 2022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4BC72CC-8AE9-43D7-A6A3-381F4F50A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901926-00B1-4F46-9D9B-EEAE1D40674F}" type="slidenum">
              <a:rPr lang="fr-FR" smtClean="0"/>
              <a:t>1</a:t>
            </a:fld>
            <a:endParaRPr lang="fr-FR"/>
          </a:p>
        </p:txBody>
      </p:sp>
      <p:pic>
        <p:nvPicPr>
          <p:cNvPr id="6" name="Picture 2" descr="Image OPeN Ouvrons la pédagogie sur les campus nantais">
            <a:extLst>
              <a:ext uri="{FF2B5EF4-FFF2-40B4-BE49-F238E27FC236}">
                <a16:creationId xmlns:a16="http://schemas.microsoft.com/office/drawing/2014/main" id="{59529042-18B0-42ED-A54A-4C2B3297421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056"/>
          <a:stretch/>
        </p:blipFill>
        <p:spPr bwMode="auto">
          <a:xfrm>
            <a:off x="6156176" y="123552"/>
            <a:ext cx="2441862" cy="1846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 8" descr="logo access">
            <a:extLst>
              <a:ext uri="{FF2B5EF4-FFF2-40B4-BE49-F238E27FC236}">
                <a16:creationId xmlns:a16="http://schemas.microsoft.com/office/drawing/2014/main" id="{2650D539-70EB-41D7-9C40-E60981C525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9672" y="1197936"/>
            <a:ext cx="1933205" cy="344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642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08A4BE-D960-4357-B1A8-DDE750CFA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944" y="409672"/>
            <a:ext cx="7948655" cy="886397"/>
          </a:xfrm>
        </p:spPr>
        <p:txBody>
          <a:bodyPr/>
          <a:lstStyle/>
          <a:p>
            <a:r>
              <a:rPr lang="fr-FR" dirty="0"/>
              <a:t>Une action emblématique de l’INTER en INTRA</a:t>
            </a:r>
            <a:br>
              <a:rPr lang="fr-FR" dirty="0"/>
            </a:b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2008434-49A9-468D-B5B9-CAC4B5F5D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ACCESS | 18 oct 2022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DE2D239-2D5C-4533-ACB5-378178A94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901926-00B1-4F46-9D9B-EEAE1D40674F}" type="slidenum">
              <a:rPr lang="fr-FR" smtClean="0"/>
              <a:t>2</a:t>
            </a:fld>
            <a:endParaRPr lang="fr-FR"/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1C01F3CA-E50A-4D09-9515-FD2BDE5CE0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91473389"/>
              </p:ext>
            </p:extLst>
          </p:nvPr>
        </p:nvGraphicFramePr>
        <p:xfrm>
          <a:off x="395536" y="1052736"/>
          <a:ext cx="5976664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3" descr="HELB">
            <a:extLst>
              <a:ext uri="{FF2B5EF4-FFF2-40B4-BE49-F238E27FC236}">
                <a16:creationId xmlns:a16="http://schemas.microsoft.com/office/drawing/2014/main" id="{07AB0F0D-51A2-4EC9-9E22-7D6D95F9AF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5107099"/>
            <a:ext cx="990563" cy="9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Résultat de recherche d'images pour  EHESP">
            <a:extLst>
              <a:ext uri="{FF2B5EF4-FFF2-40B4-BE49-F238E27FC236}">
                <a16:creationId xmlns:a16="http://schemas.microsoft.com/office/drawing/2014/main" id="{E016AB56-48DA-4CC6-9A7A-3A68548ADB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126" y="5272929"/>
            <a:ext cx="720081" cy="720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Université Laval">
            <a:extLst>
              <a:ext uri="{FF2B5EF4-FFF2-40B4-BE49-F238E27FC236}">
                <a16:creationId xmlns:a16="http://schemas.microsoft.com/office/drawing/2014/main" id="{098293FB-D7C8-490C-BBFC-177E18C2AA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5782" y="5344880"/>
            <a:ext cx="980958" cy="515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 &quot;giffoch&quot;">
            <a:extLst>
              <a:ext uri="{FF2B5EF4-FFF2-40B4-BE49-F238E27FC236}">
                <a16:creationId xmlns:a16="http://schemas.microsoft.com/office/drawing/2014/main" id="{5B5CC87C-42CB-4A41-A337-45C6D1BCEB8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80"/>
          <a:stretch/>
        </p:blipFill>
        <p:spPr bwMode="auto">
          <a:xfrm>
            <a:off x="1979712" y="5374934"/>
            <a:ext cx="1633500" cy="45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&quot;ripph&quot;">
            <a:extLst>
              <a:ext uri="{FF2B5EF4-FFF2-40B4-BE49-F238E27FC236}">
                <a16:creationId xmlns:a16="http://schemas.microsoft.com/office/drawing/2014/main" id="{C3DA2C33-C83A-495B-9A40-6F2E337238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405525"/>
            <a:ext cx="1166820" cy="454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mage 11" descr="Université de Guyane">
            <a:extLst>
              <a:ext uri="{FF2B5EF4-FFF2-40B4-BE49-F238E27FC236}">
                <a16:creationId xmlns:a16="http://schemas.microsoft.com/office/drawing/2014/main" id="{87597A4D-82EB-4D27-A2EC-8B90B16C4B14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0991" y="5326362"/>
            <a:ext cx="1181003" cy="418272"/>
          </a:xfrm>
          <a:prstGeom prst="rect">
            <a:avLst/>
          </a:prstGeom>
        </p:spPr>
      </p:pic>
      <p:pic>
        <p:nvPicPr>
          <p:cNvPr id="13" name="Image 12" descr="Université Clermont Auvergne">
            <a:extLst>
              <a:ext uri="{FF2B5EF4-FFF2-40B4-BE49-F238E27FC236}">
                <a16:creationId xmlns:a16="http://schemas.microsoft.com/office/drawing/2014/main" id="{97C095ED-3C1F-4AE7-A87E-75384D11D6B7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5196003"/>
            <a:ext cx="627451" cy="608187"/>
          </a:xfrm>
          <a:prstGeom prst="rect">
            <a:avLst/>
          </a:prstGeom>
        </p:spPr>
      </p:pic>
      <p:pic>
        <p:nvPicPr>
          <p:cNvPr id="14" name="Image 13" descr="logo Euniwell - Université Européenne">
            <a:extLst>
              <a:ext uri="{FF2B5EF4-FFF2-40B4-BE49-F238E27FC236}">
                <a16:creationId xmlns:a16="http://schemas.microsoft.com/office/drawing/2014/main" id="{04C22517-E360-4088-9CD8-8BA54FF65698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1492" y="1484784"/>
            <a:ext cx="2337722" cy="1943856"/>
          </a:xfrm>
          <a:prstGeom prst="rect">
            <a:avLst/>
          </a:prstGeom>
        </p:spPr>
      </p:pic>
      <p:pic>
        <p:nvPicPr>
          <p:cNvPr id="15" name="Image 14" descr="H2i ">
            <a:extLst>
              <a:ext uri="{FF2B5EF4-FFF2-40B4-BE49-F238E27FC236}">
                <a16:creationId xmlns:a16="http://schemas.microsoft.com/office/drawing/2014/main" id="{DE6C6F30-0F51-442D-993A-1078F6FBD91B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6809" y="5457675"/>
            <a:ext cx="1364999" cy="276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887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66093266-4C71-4070-8884-85D153025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901926-00B1-4F46-9D9B-EEAE1D40674F}" type="slidenum">
              <a:rPr lang="fr-FR" smtClean="0"/>
              <a:t>3</a:t>
            </a:fld>
            <a:endParaRPr lang="fr-FR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123E5B64-7741-43AA-A26D-B9A8678BF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Accompagnements individualisés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69D65B5-9FF5-456E-B70E-A39076944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ACCESS |  18 oct 2022</a:t>
            </a:r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54DA33B-A56F-40C8-B144-55096693A662}"/>
              </a:ext>
            </a:extLst>
          </p:cNvPr>
          <p:cNvSpPr txBox="1"/>
          <p:nvPr/>
        </p:nvSpPr>
        <p:spPr>
          <a:xfrm>
            <a:off x="459942" y="1097443"/>
            <a:ext cx="850454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Mission Relais Handicap</a:t>
            </a:r>
          </a:p>
          <a:p>
            <a:r>
              <a:rPr lang="fr-FR" dirty="0"/>
              <a:t>Recueil de besoins individuels en matière de pédagogie</a:t>
            </a:r>
          </a:p>
          <a:p>
            <a:r>
              <a:rPr lang="fr-FR" dirty="0"/>
              <a:t>	- Réponses coordonnées (soutien technique et/ou pédagogique) entre les étudiants, le relais handicap et  les enseignants responsables pédagogiques d’année</a:t>
            </a:r>
          </a:p>
          <a:p>
            <a:endParaRPr lang="fr-FR" dirty="0"/>
          </a:p>
          <a:p>
            <a:r>
              <a:rPr lang="fr-FR" dirty="0"/>
              <a:t>Pour une régulation de l’accompagnement : </a:t>
            </a:r>
          </a:p>
          <a:p>
            <a:r>
              <a:rPr lang="fr-FR" dirty="0"/>
              <a:t>suivi individualisé de la mission relais handicap avec</a:t>
            </a:r>
          </a:p>
          <a:p>
            <a:r>
              <a:rPr lang="fr-FR" dirty="0"/>
              <a:t>	- l’étudiant (</a:t>
            </a:r>
            <a:r>
              <a:rPr lang="fr-FR" dirty="0" err="1"/>
              <a:t>autodétermins</a:t>
            </a:r>
            <a:endParaRPr lang="fr-FR" dirty="0"/>
          </a:p>
          <a:p>
            <a:r>
              <a:rPr lang="fr-FR" dirty="0"/>
              <a:t>	- les enseignants – les personnels administratifs</a:t>
            </a:r>
          </a:p>
          <a:p>
            <a:r>
              <a:rPr lang="fr-FR" dirty="0"/>
              <a:t>	- les tuteurs étudiants spécifiques</a:t>
            </a:r>
          </a:p>
          <a:p>
            <a:r>
              <a:rPr lang="fr-FR" dirty="0"/>
              <a:t>	- les prestataires externes…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67808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16BCBD44-BF53-4444-8801-7219BF74A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901926-00B1-4F46-9D9B-EEAE1D40674F}" type="slidenum">
              <a:rPr lang="fr-FR" smtClean="0"/>
              <a:t>4</a:t>
            </a:fld>
            <a:endParaRPr lang="fr-FR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863B4E0D-8D27-4576-8A1E-C3A1D5A5B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Actions 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3A9EE1-286E-4BF7-AFEE-5190949FD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ACCESS |  18 oct 2022</a:t>
            </a:r>
            <a:endParaRPr lang="fr-FR" dirty="0"/>
          </a:p>
        </p:txBody>
      </p:sp>
      <p:grpSp>
        <p:nvGrpSpPr>
          <p:cNvPr id="23" name="Groupe 22" descr="Ateliers de développement&#10;Référents&#10;Co-production de ressources&#10;Production d'expertise" title="4 axes de développement du programme">
            <a:extLst>
              <a:ext uri="{FF2B5EF4-FFF2-40B4-BE49-F238E27FC236}">
                <a16:creationId xmlns:a16="http://schemas.microsoft.com/office/drawing/2014/main" id="{C13A7FA9-DC95-43C3-A270-869F1D84FFB6}"/>
              </a:ext>
            </a:extLst>
          </p:cNvPr>
          <p:cNvGrpSpPr/>
          <p:nvPr/>
        </p:nvGrpSpPr>
        <p:grpSpPr>
          <a:xfrm>
            <a:off x="-3563851" y="375753"/>
            <a:ext cx="12410764" cy="6106495"/>
            <a:chOff x="-771792" y="225376"/>
            <a:chExt cx="12410764" cy="6106495"/>
          </a:xfrm>
        </p:grpSpPr>
        <p:grpSp>
          <p:nvGrpSpPr>
            <p:cNvPr id="24" name="Diagramme 3">
              <a:extLst>
                <a:ext uri="{FF2B5EF4-FFF2-40B4-BE49-F238E27FC236}">
                  <a16:creationId xmlns:a16="http://schemas.microsoft.com/office/drawing/2014/main" id="{050D4CDB-D22A-4B66-87F4-9E6A717A6D02}"/>
                </a:ext>
              </a:extLst>
            </p:cNvPr>
            <p:cNvGrpSpPr/>
            <p:nvPr/>
          </p:nvGrpSpPr>
          <p:grpSpPr bwMode="auto">
            <a:xfrm>
              <a:off x="-771792" y="225376"/>
              <a:ext cx="11329830" cy="6106495"/>
              <a:chOff x="-5127768" y="-785503"/>
              <a:chExt cx="11329830" cy="6106495"/>
            </a:xfrm>
          </p:grpSpPr>
          <p:sp>
            <p:nvSpPr>
              <p:cNvPr id="29" name="Arc plein 28">
                <a:extLst>
                  <a:ext uri="{FF2B5EF4-FFF2-40B4-BE49-F238E27FC236}">
                    <a16:creationId xmlns:a16="http://schemas.microsoft.com/office/drawing/2014/main" id="{AD93FDC2-08C0-4EC9-A1D5-DF598EDB120E}"/>
                  </a:ext>
                </a:extLst>
              </p:cNvPr>
              <p:cNvSpPr/>
              <p:nvPr/>
            </p:nvSpPr>
            <p:spPr bwMode="auto">
              <a:xfrm>
                <a:off x="-5127768" y="-785503"/>
                <a:ext cx="6106495" cy="6106495"/>
              </a:xfrm>
              <a:prstGeom prst="blockArc">
                <a:avLst>
                  <a:gd name="adj1" fmla="val 18900000"/>
                  <a:gd name="adj2" fmla="val 2700000"/>
                  <a:gd name="adj3" fmla="val 354"/>
                </a:avLst>
              </a:prstGeom>
              <a:noFill/>
              <a:ln w="25400" cap="flat" cmpd="sng" algn="ctr">
                <a:solidFill>
                  <a:srgbClr val="00B050"/>
                </a:solidFill>
                <a:prstDash val="solid"/>
              </a:ln>
            </p:spPr>
            <p:style>
              <a:lnRef idx="2">
                <a:srgbClr val="000000"/>
              </a:lnRef>
              <a:fillRef idx="0">
                <a:srgbClr val="000000"/>
              </a:fillRef>
              <a:effectRef idx="0">
                <a:srgbClr val="000000"/>
              </a:effectRef>
              <a:fontRef idx="minor"/>
            </p:style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1896792E-C6BA-43F3-AAD7-5DC940A4FF71}"/>
                  </a:ext>
                </a:extLst>
              </p:cNvPr>
              <p:cNvSpPr/>
              <p:nvPr/>
            </p:nvSpPr>
            <p:spPr bwMode="auto">
              <a:xfrm>
                <a:off x="512466" y="348688"/>
                <a:ext cx="5689596" cy="697739"/>
              </a:xfrm>
              <a:prstGeom prst="rect">
                <a:avLst/>
              </a:prstGeom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ln w="25400" cap="flat" cmpd="sng" algn="ctr">
                <a:solidFill>
                  <a:srgbClr val="00B050"/>
                </a:solidFill>
                <a:prstDash val="solid"/>
              </a:ln>
            </p:spPr>
            <p:style>
              <a:lnRef idx="2">
                <a:srgbClr val="000000"/>
              </a:lnRef>
              <a:fillRef idx="1">
                <a:srgbClr val="000000"/>
              </a:fillRef>
              <a:effectRef idx="0">
                <a:srgbClr val="000000"/>
              </a:effectRef>
              <a:fontRef idx="minor">
                <a:schemeClr val="lt1"/>
              </a:fontRef>
            </p:style>
            <p:txBody>
              <a:bodyPr spcFirstLastPara="0" vert="horz" wrap="square" lIns="553831" tIns="96520" rIns="96520" bIns="96520" numCol="1" spcCol="1270" anchor="ctr" anchorCtr="0">
                <a:noAutofit/>
              </a:bodyPr>
              <a:lstStyle/>
              <a:p>
                <a:pPr lvl="0" algn="l" defTabSz="168910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3800" b="0" i="0" dirty="0">
                    <a:solidFill>
                      <a:schemeClr val="tx2">
                        <a:lumMod val="25000"/>
                      </a:schemeClr>
                    </a:solidFill>
                  </a:rPr>
                  <a:t> </a:t>
                </a:r>
                <a:endParaRPr lang="fr-FR" sz="3800" dirty="0">
                  <a:solidFill>
                    <a:schemeClr val="tx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31" name="Ellipse 30">
                <a:extLst>
                  <a:ext uri="{FF2B5EF4-FFF2-40B4-BE49-F238E27FC236}">
                    <a16:creationId xmlns:a16="http://schemas.microsoft.com/office/drawing/2014/main" id="{2F5A9744-5229-4FC8-B875-535FDAB3D174}"/>
                  </a:ext>
                </a:extLst>
              </p:cNvPr>
              <p:cNvSpPr/>
              <p:nvPr/>
            </p:nvSpPr>
            <p:spPr bwMode="auto">
              <a:xfrm>
                <a:off x="76379" y="261470"/>
                <a:ext cx="872174" cy="872174"/>
              </a:xfrm>
              <a:prstGeom prst="ellipse">
                <a:avLst/>
              </a:prstGeom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ln w="25400" cap="flat" cmpd="sng" algn="ctr">
                <a:solidFill>
                  <a:srgbClr val="00B050"/>
                </a:solidFill>
                <a:prstDash val="solid"/>
              </a:ln>
            </p:spPr>
            <p:style>
              <a:lnRef idx="2">
                <a:srgbClr val="000000"/>
              </a:lnRef>
              <a:fillRef idx="1">
                <a:srgbClr val="000000"/>
              </a:fillRef>
              <a:effectRef idx="0">
                <a:srgbClr val="000000"/>
              </a:effectRef>
              <a:fontRef idx="minor"/>
            </p:style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23071955-5CD1-445B-B148-E883C15491E9}"/>
                  </a:ext>
                </a:extLst>
              </p:cNvPr>
              <p:cNvSpPr/>
              <p:nvPr/>
            </p:nvSpPr>
            <p:spPr bwMode="auto">
              <a:xfrm>
                <a:off x="912496" y="1395478"/>
                <a:ext cx="5289566" cy="697739"/>
              </a:xfrm>
              <a:prstGeom prst="rect">
                <a:avLst/>
              </a:prstGeom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ln w="25400" cap="flat" cmpd="sng" algn="ctr">
                <a:solidFill>
                  <a:srgbClr val="00B050"/>
                </a:solidFill>
                <a:prstDash val="solid"/>
              </a:ln>
            </p:spPr>
            <p:style>
              <a:lnRef idx="2">
                <a:srgbClr val="000000"/>
              </a:lnRef>
              <a:fillRef idx="1">
                <a:srgbClr val="000000"/>
              </a:fillRef>
              <a:effectRef idx="0">
                <a:srgbClr val="000000"/>
              </a:effectRef>
              <a:fontRef idx="minor">
                <a:schemeClr val="lt1"/>
              </a:fontRef>
            </p:style>
            <p:txBody>
              <a:bodyPr spcFirstLastPara="0" vert="horz" wrap="square" lIns="553831" tIns="96520" rIns="96520" bIns="96520" numCol="1" spcCol="1270" anchor="ctr" anchorCtr="0">
                <a:noAutofit/>
              </a:bodyPr>
              <a:lstStyle/>
              <a:p>
                <a:pPr lvl="0" algn="l" defTabSz="168910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2400" dirty="0">
                  <a:solidFill>
                    <a:schemeClr val="tx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33" name="Ellipse 32">
                <a:extLst>
                  <a:ext uri="{FF2B5EF4-FFF2-40B4-BE49-F238E27FC236}">
                    <a16:creationId xmlns:a16="http://schemas.microsoft.com/office/drawing/2014/main" id="{9C98661B-9B16-4159-B4DC-B7FC8278B295}"/>
                  </a:ext>
                </a:extLst>
              </p:cNvPr>
              <p:cNvSpPr/>
              <p:nvPr/>
            </p:nvSpPr>
            <p:spPr bwMode="auto">
              <a:xfrm>
                <a:off x="476409" y="1308261"/>
                <a:ext cx="872174" cy="872174"/>
              </a:xfrm>
              <a:prstGeom prst="ellipse">
                <a:avLst/>
              </a:prstGeom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ln w="25400" cap="flat" cmpd="sng" algn="ctr">
                <a:solidFill>
                  <a:srgbClr val="00B050"/>
                </a:solidFill>
                <a:prstDash val="solid"/>
              </a:ln>
            </p:spPr>
            <p:style>
              <a:lnRef idx="2">
                <a:srgbClr val="000000"/>
              </a:lnRef>
              <a:fillRef idx="1">
                <a:srgbClr val="000000"/>
              </a:fillRef>
              <a:effectRef idx="0">
                <a:srgbClr val="000000"/>
              </a:effectRef>
              <a:fontRef idx="minor"/>
            </p:style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4336720C-B60C-49A1-9643-EE6C4E4C6FA4}"/>
                  </a:ext>
                </a:extLst>
              </p:cNvPr>
              <p:cNvSpPr/>
              <p:nvPr/>
            </p:nvSpPr>
            <p:spPr bwMode="auto">
              <a:xfrm>
                <a:off x="912496" y="2442269"/>
                <a:ext cx="5289566" cy="697739"/>
              </a:xfrm>
              <a:prstGeom prst="rect">
                <a:avLst/>
              </a:prstGeom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ln w="25400" cap="flat" cmpd="sng" algn="ctr">
                <a:solidFill>
                  <a:srgbClr val="00B050"/>
                </a:solidFill>
                <a:prstDash val="solid"/>
              </a:ln>
            </p:spPr>
            <p:style>
              <a:lnRef idx="2">
                <a:srgbClr val="000000"/>
              </a:lnRef>
              <a:fillRef idx="1">
                <a:srgbClr val="000000"/>
              </a:fillRef>
              <a:effectRef idx="0">
                <a:srgbClr val="000000"/>
              </a:effectRef>
              <a:fontRef idx="minor">
                <a:schemeClr val="lt1"/>
              </a:fontRef>
            </p:style>
            <p:txBody>
              <a:bodyPr spcFirstLastPara="0" vert="horz" wrap="square" lIns="553831" tIns="96520" rIns="96520" bIns="96520" numCol="1" spcCol="1270" anchor="ctr" anchorCtr="0">
                <a:noAutofit/>
              </a:bodyPr>
              <a:lstStyle/>
              <a:p>
                <a:pPr lvl="0" algn="l" defTabSz="168910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3800" dirty="0">
                  <a:solidFill>
                    <a:schemeClr val="tx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35" name="Ellipse 34">
                <a:extLst>
                  <a:ext uri="{FF2B5EF4-FFF2-40B4-BE49-F238E27FC236}">
                    <a16:creationId xmlns:a16="http://schemas.microsoft.com/office/drawing/2014/main" id="{BBD27DFA-09E4-4FBF-8A9A-E98241846350}"/>
                  </a:ext>
                </a:extLst>
              </p:cNvPr>
              <p:cNvSpPr/>
              <p:nvPr/>
            </p:nvSpPr>
            <p:spPr bwMode="auto">
              <a:xfrm>
                <a:off x="476409" y="2355052"/>
                <a:ext cx="872174" cy="872174"/>
              </a:xfrm>
              <a:prstGeom prst="ellipse">
                <a:avLst/>
              </a:prstGeom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ln w="25400" cap="flat" cmpd="sng" algn="ctr">
                <a:solidFill>
                  <a:srgbClr val="00B050"/>
                </a:solidFill>
                <a:prstDash val="solid"/>
              </a:ln>
            </p:spPr>
            <p:style>
              <a:lnRef idx="2">
                <a:srgbClr val="000000"/>
              </a:lnRef>
              <a:fillRef idx="1">
                <a:srgbClr val="000000"/>
              </a:fillRef>
              <a:effectRef idx="0">
                <a:srgbClr val="000000"/>
              </a:effectRef>
              <a:fontRef idx="minor"/>
            </p:style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494F4B3C-C64C-44FF-8A9F-C79FB5A120BB}"/>
                  </a:ext>
                </a:extLst>
              </p:cNvPr>
              <p:cNvSpPr/>
              <p:nvPr/>
            </p:nvSpPr>
            <p:spPr bwMode="auto">
              <a:xfrm>
                <a:off x="512466" y="3489060"/>
                <a:ext cx="5689596" cy="697739"/>
              </a:xfrm>
              <a:prstGeom prst="rect">
                <a:avLst/>
              </a:prstGeom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ln w="25400" cap="flat" cmpd="sng" algn="ctr">
                <a:solidFill>
                  <a:srgbClr val="00B050"/>
                </a:solidFill>
                <a:prstDash val="solid"/>
              </a:ln>
            </p:spPr>
            <p:style>
              <a:lnRef idx="2">
                <a:srgbClr val="000000"/>
              </a:lnRef>
              <a:fillRef idx="1">
                <a:srgbClr val="000000"/>
              </a:fillRef>
              <a:effectRef idx="0">
                <a:srgbClr val="000000"/>
              </a:effectRef>
              <a:fontRef idx="minor">
                <a:schemeClr val="lt1"/>
              </a:fontRef>
            </p:style>
            <p:txBody>
              <a:bodyPr spcFirstLastPara="0" vert="horz" wrap="square" lIns="553831" tIns="96520" rIns="96520" bIns="96520" numCol="1" spcCol="1270" anchor="ctr" anchorCtr="0">
                <a:noAutofit/>
              </a:bodyPr>
              <a:lstStyle/>
              <a:p>
                <a:pPr lvl="0" algn="l" defTabSz="168910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2400" dirty="0">
                  <a:solidFill>
                    <a:schemeClr val="tx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37" name="Ellipse 36">
                <a:extLst>
                  <a:ext uri="{FF2B5EF4-FFF2-40B4-BE49-F238E27FC236}">
                    <a16:creationId xmlns:a16="http://schemas.microsoft.com/office/drawing/2014/main" id="{2C25F52E-C86B-4A01-BA13-F58AF4F033FC}"/>
                  </a:ext>
                </a:extLst>
              </p:cNvPr>
              <p:cNvSpPr/>
              <p:nvPr/>
            </p:nvSpPr>
            <p:spPr bwMode="auto">
              <a:xfrm>
                <a:off x="76379" y="3401842"/>
                <a:ext cx="872174" cy="872174"/>
              </a:xfrm>
              <a:prstGeom prst="ellipse">
                <a:avLst/>
              </a:prstGeom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ln w="25400" cap="flat" cmpd="sng" algn="ctr">
                <a:solidFill>
                  <a:srgbClr val="00B050"/>
                </a:solidFill>
                <a:prstDash val="solid"/>
              </a:ln>
            </p:spPr>
            <p:style>
              <a:lnRef idx="2">
                <a:srgbClr val="000000"/>
              </a:lnRef>
              <a:fillRef idx="1">
                <a:srgbClr val="000000"/>
              </a:fillRef>
              <a:effectRef idx="0">
                <a:srgbClr val="000000"/>
              </a:effectRef>
              <a:fontRef idx="minor"/>
            </p:style>
          </p:sp>
        </p:grp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461A77E4-05CE-4FE4-B64C-92A91E4287EE}"/>
                </a:ext>
              </a:extLst>
            </p:cNvPr>
            <p:cNvSpPr/>
            <p:nvPr/>
          </p:nvSpPr>
          <p:spPr>
            <a:xfrm>
              <a:off x="5357647" y="1523770"/>
              <a:ext cx="6281325" cy="46166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lvl="0"/>
              <a:r>
                <a:rPr lang="fr-FR" sz="2400" dirty="0">
                  <a:ea typeface="Verdana" panose="020B0604030504040204" pitchFamily="34" charset="0"/>
                  <a:cs typeface="Verdana" panose="020B0604030504040204" pitchFamily="34" charset="0"/>
                </a:rPr>
                <a:t>Ateliers de développement pro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9C9F686-FCC6-4FFF-91F4-CAF4E2E33F2A}"/>
                </a:ext>
              </a:extLst>
            </p:cNvPr>
            <p:cNvSpPr/>
            <p:nvPr/>
          </p:nvSpPr>
          <p:spPr>
            <a:xfrm>
              <a:off x="5868144" y="2589747"/>
              <a:ext cx="1604927" cy="461665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pPr lvl="0"/>
              <a:r>
                <a:rPr lang="fr-FR" sz="2400" dirty="0">
                  <a:ea typeface="Verdana" panose="020B0604030504040204" pitchFamily="34" charset="0"/>
                  <a:cs typeface="Verdana" panose="020B0604030504040204" pitchFamily="34" charset="0"/>
                </a:rPr>
                <a:t>Référents 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5E2D88C2-011A-4A79-A0F2-2AFB4BA3382E}"/>
                </a:ext>
              </a:extLst>
            </p:cNvPr>
            <p:cNvSpPr/>
            <p:nvPr/>
          </p:nvSpPr>
          <p:spPr>
            <a:xfrm>
              <a:off x="5724128" y="3617352"/>
              <a:ext cx="4140877" cy="461665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pPr lvl="0"/>
              <a:r>
                <a:rPr lang="fr-FR" sz="2400" dirty="0">
                  <a:ea typeface="Verdana" panose="020B0604030504040204" pitchFamily="34" charset="0"/>
                  <a:cs typeface="Verdana" panose="020B0604030504040204" pitchFamily="34" charset="0"/>
                </a:rPr>
                <a:t>Co-production de ressources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9553F17-A0BC-4F8E-8018-17D219505F3D}"/>
                </a:ext>
              </a:extLst>
            </p:cNvPr>
            <p:cNvSpPr/>
            <p:nvPr/>
          </p:nvSpPr>
          <p:spPr>
            <a:xfrm>
              <a:off x="5436096" y="4664142"/>
              <a:ext cx="3233578" cy="461665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fr-FR" sz="2400" dirty="0">
                  <a:ea typeface="Verdana" panose="020B0604030504040204" pitchFamily="34" charset="0"/>
                  <a:cs typeface="Verdana" panose="020B0604030504040204" pitchFamily="34" charset="0"/>
                </a:rPr>
                <a:t>Production d’expertise</a:t>
              </a:r>
            </a:p>
          </p:txBody>
        </p:sp>
      </p:grpSp>
      <p:grpSp>
        <p:nvGrpSpPr>
          <p:cNvPr id="38" name="Groupe 37" descr="logos illustrant chaque type d'action" title="logos">
            <a:extLst>
              <a:ext uri="{FF2B5EF4-FFF2-40B4-BE49-F238E27FC236}">
                <a16:creationId xmlns:a16="http://schemas.microsoft.com/office/drawing/2014/main" id="{DE5C3458-938B-4C7C-A457-14BB314365D4}"/>
              </a:ext>
            </a:extLst>
          </p:cNvPr>
          <p:cNvGrpSpPr/>
          <p:nvPr/>
        </p:nvGrpSpPr>
        <p:grpSpPr>
          <a:xfrm>
            <a:off x="1712184" y="1422726"/>
            <a:ext cx="1162339" cy="3925329"/>
            <a:chOff x="4502177" y="1272349"/>
            <a:chExt cx="1162339" cy="3925329"/>
          </a:xfrm>
        </p:grpSpPr>
        <p:grpSp>
          <p:nvGrpSpPr>
            <p:cNvPr id="39" name="Groupe 38">
              <a:extLst>
                <a:ext uri="{FF2B5EF4-FFF2-40B4-BE49-F238E27FC236}">
                  <a16:creationId xmlns:a16="http://schemas.microsoft.com/office/drawing/2014/main" id="{22EA18A4-B1A6-4515-B846-96C9DD6716C4}"/>
                </a:ext>
              </a:extLst>
            </p:cNvPr>
            <p:cNvGrpSpPr/>
            <p:nvPr/>
          </p:nvGrpSpPr>
          <p:grpSpPr>
            <a:xfrm>
              <a:off x="4542794" y="1272349"/>
              <a:ext cx="1121722" cy="2728582"/>
              <a:chOff x="4542794" y="1272349"/>
              <a:chExt cx="1121722" cy="2728582"/>
            </a:xfrm>
          </p:grpSpPr>
          <p:pic>
            <p:nvPicPr>
              <p:cNvPr id="41" name="Picture 3" descr="Picto dialogue">
                <a:extLst>
                  <a:ext uri="{FF2B5EF4-FFF2-40B4-BE49-F238E27FC236}">
                    <a16:creationId xmlns:a16="http://schemas.microsoft.com/office/drawing/2014/main" id="{E8421F9C-CB4A-4F91-BD33-A3E3DE9DF92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duotone>
                  <a:prstClr val="black"/>
                  <a:schemeClr val="accent2">
                    <a:tint val="45000"/>
                    <a:satMod val="400000"/>
                  </a:schemeClr>
                </a:duotone>
              </a:blip>
              <a:stretch/>
            </p:blipFill>
            <p:spPr bwMode="auto">
              <a:xfrm>
                <a:off x="4542794" y="1272349"/>
                <a:ext cx="651296" cy="651296"/>
              </a:xfrm>
              <a:prstGeom prst="rect">
                <a:avLst/>
              </a:prstGeom>
              <a:noFill/>
            </p:spPr>
          </p:pic>
          <p:pic>
            <p:nvPicPr>
              <p:cNvPr id="42" name="Picture 6" descr="picto  document">
                <a:extLst>
                  <a:ext uri="{FF2B5EF4-FFF2-40B4-BE49-F238E27FC236}">
                    <a16:creationId xmlns:a16="http://schemas.microsoft.com/office/drawing/2014/main" id="{4296AE97-2A6B-4040-AAA2-3081437FF93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duotone>
                  <a:prstClr val="black"/>
                  <a:schemeClr val="accent2">
                    <a:tint val="45000"/>
                    <a:satMod val="400000"/>
                  </a:schemeClr>
                </a:duotone>
              </a:blip>
              <a:stretch/>
            </p:blipFill>
            <p:spPr bwMode="auto">
              <a:xfrm>
                <a:off x="4987029" y="3365931"/>
                <a:ext cx="635000" cy="635000"/>
              </a:xfrm>
              <a:prstGeom prst="rect">
                <a:avLst/>
              </a:prstGeom>
              <a:noFill/>
            </p:spPr>
          </p:pic>
          <p:pic>
            <p:nvPicPr>
              <p:cNvPr id="43" name="Image 42" descr="picto personne">
                <a:extLst>
                  <a:ext uri="{FF2B5EF4-FFF2-40B4-BE49-F238E27FC236}">
                    <a16:creationId xmlns:a16="http://schemas.microsoft.com/office/drawing/2014/main" id="{EE9A128B-8C68-426C-877B-B1B6AF43C6E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duotone>
                  <a:prstClr val="black"/>
                  <a:schemeClr val="accent2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72428" y="2193703"/>
                <a:ext cx="792088" cy="792088"/>
              </a:xfrm>
              <a:prstGeom prst="rect">
                <a:avLst/>
              </a:prstGeom>
            </p:spPr>
          </p:pic>
        </p:grpSp>
        <p:pic>
          <p:nvPicPr>
            <p:cNvPr id="40" name="Image 39" descr="picto globe">
              <a:extLst>
                <a:ext uri="{FF2B5EF4-FFF2-40B4-BE49-F238E27FC236}">
                  <a16:creationId xmlns:a16="http://schemas.microsoft.com/office/drawing/2014/main" id="{FF3A4A3C-1288-4659-8E15-A7189C095CB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2177" y="4465149"/>
              <a:ext cx="732529" cy="73252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95912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6085BC-532C-457B-A0EC-1E0C09EC5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Actions (2)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B62D084-E782-4257-BDDF-131C3DCB2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ACCESS | 18 oct 2022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BBC6974-1C80-4849-87DD-7D3CE88CD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901926-00B1-4F46-9D9B-EEAE1D40674F}" type="slidenum">
              <a:rPr lang="fr-FR" smtClean="0"/>
              <a:t>5</a:t>
            </a:fld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543B96-C62C-4AD5-9B3F-6D53E66B99A4}"/>
              </a:ext>
            </a:extLst>
          </p:cNvPr>
          <p:cNvSpPr/>
          <p:nvPr/>
        </p:nvSpPr>
        <p:spPr>
          <a:xfrm>
            <a:off x="295574" y="1107909"/>
            <a:ext cx="849896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400" dirty="0">
                <a:ea typeface="Verdana" panose="020B0604030504040204" pitchFamily="34" charset="0"/>
                <a:cs typeface="Verdana" panose="020B0604030504040204" pitchFamily="34" charset="0"/>
              </a:rPr>
              <a:t>Ateliers de développement professionnel</a:t>
            </a:r>
          </a:p>
          <a:p>
            <a:pPr marL="342900" lvl="0" indent="-342900">
              <a:buFontTx/>
              <a:buChar char="-"/>
            </a:pPr>
            <a:r>
              <a:rPr lang="fr-FR" sz="2400" dirty="0">
                <a:ea typeface="Verdana" panose="020B0604030504040204" pitchFamily="34" charset="0"/>
                <a:cs typeface="Verdana" panose="020B0604030504040204" pitchFamily="34" charset="0"/>
              </a:rPr>
              <a:t>Approche environnementale PPH + CUA</a:t>
            </a:r>
          </a:p>
          <a:p>
            <a:pPr marL="342900" lvl="0" indent="-342900">
              <a:buFontTx/>
              <a:buChar char="-"/>
            </a:pPr>
            <a:r>
              <a:rPr lang="fr-FR" sz="2400" dirty="0">
                <a:ea typeface="Verdana" panose="020B0604030504040204" pitchFamily="34" charset="0"/>
                <a:cs typeface="Verdana" panose="020B0604030504040204" pitchFamily="34" charset="0"/>
              </a:rPr>
              <a:t>Sensibilisation aux troubles</a:t>
            </a:r>
          </a:p>
          <a:p>
            <a:pPr marL="342900" lvl="0" indent="-342900">
              <a:buFontTx/>
              <a:buChar char="-"/>
            </a:pPr>
            <a:r>
              <a:rPr lang="fr-FR" sz="2400" dirty="0">
                <a:ea typeface="Verdana" panose="020B0604030504040204" pitchFamily="34" charset="0"/>
                <a:cs typeface="Verdana" panose="020B0604030504040204" pitchFamily="34" charset="0"/>
              </a:rPr>
              <a:t>Approche stratégique et politique du handicap dans une université</a:t>
            </a:r>
          </a:p>
          <a:p>
            <a:pPr marL="342900" lvl="0" indent="-342900">
              <a:buFontTx/>
              <a:buChar char="-"/>
            </a:pPr>
            <a:r>
              <a:rPr lang="fr-FR" sz="2400" dirty="0">
                <a:ea typeface="Verdana" panose="020B0604030504040204" pitchFamily="34" charset="0"/>
                <a:cs typeface="Verdana" panose="020B0604030504040204" pitchFamily="34" charset="0"/>
              </a:rPr>
              <a:t>Sensibilisation à l’ergonomie cognitive et documentaire</a:t>
            </a:r>
          </a:p>
          <a:p>
            <a:pPr marL="342900" lvl="0" indent="-342900">
              <a:buFontTx/>
              <a:buChar char="-"/>
            </a:pPr>
            <a:r>
              <a:rPr lang="fr-FR" sz="2400" dirty="0">
                <a:ea typeface="Verdana" panose="020B0604030504040204" pitchFamily="34" charset="0"/>
                <a:cs typeface="Verdana" panose="020B0604030504040204" pitchFamily="34" charset="0"/>
              </a:rPr>
              <a:t>Sensibilisation accompagnée RIPPH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E544DD-2C5D-4FD1-B653-973C668D5DD6}"/>
              </a:ext>
            </a:extLst>
          </p:cNvPr>
          <p:cNvSpPr/>
          <p:nvPr/>
        </p:nvSpPr>
        <p:spPr>
          <a:xfrm>
            <a:off x="-180528" y="4008361"/>
            <a:ext cx="91657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400" dirty="0">
                <a:ea typeface="Verdana" panose="020B0604030504040204" pitchFamily="34" charset="0"/>
                <a:cs typeface="Verdana" panose="020B0604030504040204" pitchFamily="34" charset="0"/>
              </a:rPr>
              <a:t>       Référents</a:t>
            </a:r>
          </a:p>
          <a:p>
            <a:pPr lvl="0"/>
            <a:r>
              <a:rPr lang="fr-FR" sz="2400" dirty="0">
                <a:ea typeface="Verdana" panose="020B0604030504040204" pitchFamily="34" charset="0"/>
                <a:cs typeface="Verdana" panose="020B0604030504040204" pitchFamily="34" charset="0"/>
              </a:rPr>
              <a:t>        - Définition rôle, fonctions, périmètre et besoins de        	formation</a:t>
            </a:r>
          </a:p>
          <a:p>
            <a:pPr lvl="0"/>
            <a:r>
              <a:rPr lang="fr-FR" sz="2400" dirty="0">
                <a:ea typeface="Verdana" panose="020B0604030504040204" pitchFamily="34" charset="0"/>
                <a:cs typeface="Verdana" panose="020B0604030504040204" pitchFamily="34" charset="0"/>
              </a:rPr>
              <a:t>        - Ateliers de </a:t>
            </a:r>
            <a:r>
              <a:rPr lang="fr-FR" sz="2400" dirty="0" err="1">
                <a:ea typeface="Verdana" panose="020B0604030504040204" pitchFamily="34" charset="0"/>
                <a:cs typeface="Verdana" panose="020B0604030504040204" pitchFamily="34" charset="0"/>
              </a:rPr>
              <a:t>DévPro</a:t>
            </a:r>
            <a:endParaRPr lang="fr-FR" sz="24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/>
            <a:r>
              <a:rPr lang="fr-FR" sz="2400" dirty="0">
                <a:ea typeface="Verdana" panose="020B0604030504040204" pitchFamily="34" charset="0"/>
                <a:cs typeface="Verdana" panose="020B0604030504040204" pitchFamily="34" charset="0"/>
              </a:rPr>
              <a:t>        - Co-construction d’ateliers de sensibilisation en 	composante </a:t>
            </a:r>
          </a:p>
        </p:txBody>
      </p:sp>
    </p:spTree>
    <p:extLst>
      <p:ext uri="{BB962C8B-B14F-4D97-AF65-F5344CB8AC3E}">
        <p14:creationId xmlns:p14="http://schemas.microsoft.com/office/powerpoint/2010/main" val="509968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3615E4-3115-45D1-9A95-0F9375D1F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Actions (3)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0BB8F01-A9C4-4288-A092-57235D2CA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ACCESS | 18 oct 2022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FF8ABFC-277B-4E0D-88E3-06F85416A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901926-00B1-4F46-9D9B-EEAE1D40674F}" type="slidenum">
              <a:rPr lang="fr-FR" smtClean="0"/>
              <a:t>6</a:t>
            </a:fld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C9FFBF-B035-414C-9622-E80FF3AAFEAB}"/>
              </a:ext>
            </a:extLst>
          </p:cNvPr>
          <p:cNvSpPr/>
          <p:nvPr/>
        </p:nvSpPr>
        <p:spPr>
          <a:xfrm>
            <a:off x="275881" y="1052736"/>
            <a:ext cx="8999580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2400" dirty="0">
                <a:ea typeface="Verdana" panose="020B0604030504040204" pitchFamily="34" charset="0"/>
                <a:cs typeface="Verdana" panose="020B0604030504040204" pitchFamily="34" charset="0"/>
              </a:rPr>
              <a:t>Co-production de ressources</a:t>
            </a:r>
          </a:p>
          <a:p>
            <a:pPr lvl="0"/>
            <a:r>
              <a:rPr lang="fr-FR" sz="2400" dirty="0">
                <a:ea typeface="Verdana" panose="020B0604030504040204" pitchFamily="34" charset="0"/>
                <a:cs typeface="Verdana" panose="020B0604030504040204" pitchFamily="34" charset="0"/>
              </a:rPr>
              <a:t>	- Guide</a:t>
            </a:r>
          </a:p>
          <a:p>
            <a:pPr lvl="0"/>
            <a:r>
              <a:rPr lang="fr-FR" sz="2400" dirty="0">
                <a:ea typeface="Verdana" panose="020B0604030504040204" pitchFamily="34" charset="0"/>
                <a:cs typeface="Verdana" panose="020B0604030504040204" pitchFamily="34" charset="0"/>
              </a:rPr>
              <a:t>	- Fiches de recommandations et premières pistes d’action</a:t>
            </a:r>
          </a:p>
          <a:p>
            <a:pPr lvl="0"/>
            <a:r>
              <a:rPr lang="fr-FR" sz="2400" dirty="0">
                <a:ea typeface="Verdana" panose="020B0604030504040204" pitchFamily="34" charset="0"/>
                <a:cs typeface="Verdana" panose="020B0604030504040204" pitchFamily="34" charset="0"/>
              </a:rPr>
              <a:t>	- Retours d’expériences (enseignants-étudiants)</a:t>
            </a:r>
          </a:p>
          <a:p>
            <a:pPr lvl="0"/>
            <a:r>
              <a:rPr lang="fr-FR" sz="2400" dirty="0">
                <a:ea typeface="Verdana" panose="020B0604030504040204" pitchFamily="34" charset="0"/>
                <a:cs typeface="Verdana" panose="020B0604030504040204" pitchFamily="34" charset="0"/>
              </a:rPr>
              <a:t>	- Objets de promotion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9A71BE1-B6A6-4A4A-84DB-2B9F5B46E924}"/>
              </a:ext>
            </a:extLst>
          </p:cNvPr>
          <p:cNvSpPr txBox="1"/>
          <p:nvPr/>
        </p:nvSpPr>
        <p:spPr>
          <a:xfrm>
            <a:off x="212695" y="3067213"/>
            <a:ext cx="83529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ea typeface="Verdana" panose="020B0604030504040204" pitchFamily="34" charset="0"/>
                <a:cs typeface="Verdana" panose="020B0604030504040204" pitchFamily="34" charset="0"/>
              </a:rPr>
              <a:t>Production d’expertise</a:t>
            </a:r>
          </a:p>
          <a:p>
            <a:pPr lvl="1"/>
            <a:r>
              <a:rPr lang="fr-FR" sz="2400" dirty="0">
                <a:ea typeface="Verdana" panose="020B0604030504040204" pitchFamily="34" charset="0"/>
                <a:cs typeface="Verdana" panose="020B0604030504040204" pitchFamily="34" charset="0"/>
              </a:rPr>
              <a:t>	- QPES Questions de pédagogie en enseignement supérieur</a:t>
            </a:r>
          </a:p>
          <a:p>
            <a:pPr lvl="1"/>
            <a:r>
              <a:rPr lang="fr-FR" sz="2400" dirty="0">
                <a:ea typeface="Verdana" panose="020B0604030504040204" pitchFamily="34" charset="0"/>
                <a:cs typeface="Verdana" panose="020B0604030504040204" pitchFamily="34" charset="0"/>
              </a:rPr>
              <a:t>	- Collaboration atelier Sorbonne Paris-Cité</a:t>
            </a:r>
          </a:p>
          <a:p>
            <a:pPr lvl="1"/>
            <a:r>
              <a:rPr lang="fr-FR" sz="2400" dirty="0">
                <a:ea typeface="Verdana" panose="020B0604030504040204" pitchFamily="34" charset="0"/>
                <a:cs typeface="Verdana" panose="020B0604030504040204" pitchFamily="34" charset="0"/>
              </a:rPr>
              <a:t>	- AIPU (Association internationale de pédagogie universitaire)</a:t>
            </a:r>
          </a:p>
          <a:p>
            <a:pPr lvl="1"/>
            <a:r>
              <a:rPr lang="fr-FR" sz="2400" dirty="0">
                <a:ea typeface="Verdana" panose="020B0604030504040204" pitchFamily="34" charset="0"/>
                <a:cs typeface="Verdana" panose="020B0604030504040204" pitchFamily="34" charset="0"/>
              </a:rPr>
              <a:t>	- RFLA</a:t>
            </a:r>
          </a:p>
          <a:p>
            <a:pPr lvl="1"/>
            <a:r>
              <a:rPr lang="fr-FR" dirty="0">
                <a:ea typeface="Verdana" panose="020B0604030504040204" pitchFamily="34" charset="0"/>
                <a:cs typeface="Verdana" panose="020B0604030504040204" pitchFamily="34" charset="0"/>
              </a:rPr>
              <a:t>     - CERFEE</a:t>
            </a:r>
            <a:endParaRPr lang="fr-FR" sz="24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endParaRPr lang="fr-FR" sz="2400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418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05123587-CE5D-4068-8372-10994EC18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901926-00B1-4F46-9D9B-EEAE1D40674F}" type="slidenum">
              <a:rPr lang="fr-FR" smtClean="0"/>
              <a:t>7</a:t>
            </a:fld>
            <a:endParaRPr lang="fr-FR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F8181F0D-48FF-44DC-99F5-D57334099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3 ans du programme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5730BA2-1E7E-4CD5-A017-4E96D0737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ACCESS |  18 oct 2022</a:t>
            </a:r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CAD047-F5A1-4E2E-9A3D-25578AAEA8E0}"/>
              </a:ext>
            </a:extLst>
          </p:cNvPr>
          <p:cNvSpPr/>
          <p:nvPr/>
        </p:nvSpPr>
        <p:spPr>
          <a:xfrm>
            <a:off x="251520" y="1628800"/>
            <a:ext cx="84969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Flyer de promotion des activités et des partenaires, internes et externes.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Lien : https://cdp.univ-nantes.fr/partager-des-initiatives/3-ans-daccess-merci-a-tou-te-s-les-contributeur-trice-s-1</a:t>
            </a:r>
          </a:p>
        </p:txBody>
      </p:sp>
    </p:spTree>
    <p:extLst>
      <p:ext uri="{BB962C8B-B14F-4D97-AF65-F5344CB8AC3E}">
        <p14:creationId xmlns:p14="http://schemas.microsoft.com/office/powerpoint/2010/main" val="2665752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08FDE4E1-2285-4518-A75D-D1140B155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270" y="1897058"/>
            <a:ext cx="8497225" cy="1717393"/>
          </a:xfrm>
        </p:spPr>
        <p:txBody>
          <a:bodyPr/>
          <a:lstStyle/>
          <a:p>
            <a:r>
              <a:rPr lang="fr-FR" dirty="0"/>
              <a:t>Actions emblématiques (morceaux choisis) 2022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9966F0AE-2B76-437F-AC62-00FB1FAD2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901926-00B1-4F46-9D9B-EEAE1D40674F}" type="slidenum">
              <a:rPr lang="fr-FR" smtClean="0"/>
              <a:t>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B5654E5-CB59-4CD1-BB9F-D09C2308F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ACCESS | 18 oct 2022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20073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NU">
  <a:themeElements>
    <a:clrScheme name="Nantes Université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452FF"/>
      </a:accent1>
      <a:accent2>
        <a:srgbClr val="929393"/>
      </a:accent2>
      <a:accent3>
        <a:srgbClr val="F20066"/>
      </a:accent3>
      <a:accent4>
        <a:srgbClr val="9C1EF1"/>
      </a:accent4>
      <a:accent5>
        <a:srgbClr val="00C6FF"/>
      </a:accent5>
      <a:accent6>
        <a:srgbClr val="03C15E"/>
      </a:accent6>
      <a:hlink>
        <a:srgbClr val="3452FF"/>
      </a:hlink>
      <a:folHlink>
        <a:srgbClr val="F20066"/>
      </a:folHlink>
    </a:clrScheme>
    <a:fontScheme name="Personnalisé 1">
      <a:majorFont>
        <a:latin typeface="Source Sans Pro"/>
        <a:ea typeface="Arial"/>
        <a:cs typeface="Arial"/>
      </a:majorFont>
      <a:minorFont>
        <a:latin typeface="Source Sans Pro"/>
        <a:ea typeface="Arial"/>
        <a:cs typeface="Arial"/>
      </a:minorFont>
    </a:fontScheme>
    <a:fmtScheme name="Thème 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prstGeom prst="rect">
          <a:avLst/>
        </a:prstGeom>
        <a:solidFill>
          <a:schemeClr val="accent4"/>
        </a:solidFill>
        <a:ln>
          <a:noFill/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Bureau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>
    <a:spDef>
      <a:spPr bwMode="auto"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2097</TotalTime>
  <Words>971</Words>
  <Application>Microsoft Office PowerPoint</Application>
  <DocSecurity>0</DocSecurity>
  <PresentationFormat>Affichage à l'écran (4:3)</PresentationFormat>
  <Paragraphs>160</Paragraphs>
  <Slides>19</Slides>
  <Notes>2</Notes>
  <HiddenSlides>3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5" baseType="lpstr">
      <vt:lpstr>Arial</vt:lpstr>
      <vt:lpstr>Courier New</vt:lpstr>
      <vt:lpstr>Source Sans Pro</vt:lpstr>
      <vt:lpstr>Verdana</vt:lpstr>
      <vt:lpstr>ヒラギノ角ゴ Pro W3</vt:lpstr>
      <vt:lpstr>ThèmeNU</vt:lpstr>
      <vt:lpstr>Présentation PowerPoint</vt:lpstr>
      <vt:lpstr>CONTEXTE DU PROGRAMME</vt:lpstr>
      <vt:lpstr>Une action emblématique de l’INTER en INTRA </vt:lpstr>
      <vt:lpstr>Accompagnements individualisés</vt:lpstr>
      <vt:lpstr>Actions </vt:lpstr>
      <vt:lpstr>Actions (2)</vt:lpstr>
      <vt:lpstr>Actions (3)</vt:lpstr>
      <vt:lpstr>Les 3 ans du programme</vt:lpstr>
      <vt:lpstr>Présentation PowerPoint</vt:lpstr>
      <vt:lpstr>Ecosystème de la reconnaissance – OPeN Badge</vt:lpstr>
      <vt:lpstr>Communication </vt:lpstr>
      <vt:lpstr>Atelier (1)</vt:lpstr>
      <vt:lpstr>Atelier (2) L'accessibilité de mes documents pédagogiques</vt:lpstr>
      <vt:lpstr>Communication Journée Etude sur l’Accessibilité </vt:lpstr>
      <vt:lpstr>Communication  Open Global Conference</vt:lpstr>
      <vt:lpstr>Développement d’outils en soutien</vt:lpstr>
      <vt:lpstr>Projection 2022 - 2023</vt:lpstr>
      <vt:lpstr>Nous contacter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Sylvie PIRES DA ROCHAS;"Audrey PECULIER" &lt;audrey.peculier@univ-nantes.fr&gt;</dc:creator>
  <cp:keywords/>
  <dc:description/>
  <cp:lastModifiedBy>Sandrine Gelly-Guichoux</cp:lastModifiedBy>
  <cp:revision>229</cp:revision>
  <dcterms:modified xsi:type="dcterms:W3CDTF">2022-10-17T10:36:39Z</dcterms:modified>
  <cp:category/>
  <dc:identifier/>
  <cp:contentStatus/>
  <dc:language/>
  <cp:version/>
</cp:coreProperties>
</file>