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7559675" cy="10331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pos="2381" userDrawn="1">
          <p15:clr>
            <a:srgbClr val="A4A3A4"/>
          </p15:clr>
        </p15:guide>
        <p15:guide id="3" orient="horz" pos="325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Windows" initials="UW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64DF1A-0092-403E-9502-A46B6B8A4F29}" v="1150" dt="2019-08-31T16:21:25.0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/>
  </p:normalViewPr>
  <p:slideViewPr>
    <p:cSldViewPr snapToGrid="0" showGuides="1">
      <p:cViewPr>
        <p:scale>
          <a:sx n="80" d="100"/>
          <a:sy n="80" d="100"/>
        </p:scale>
        <p:origin x="-1242" y="-72"/>
      </p:cViewPr>
      <p:guideLst>
        <p:guide orient="horz" pos="3254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DUMANGET" userId="a4474e4b081cf8b8" providerId="LiveId" clId="{EF64DF1A-0092-403E-9502-A46B6B8A4F29}"/>
    <pc:docChg chg="modSld">
      <pc:chgData name="Chris DUMANGET" userId="a4474e4b081cf8b8" providerId="LiveId" clId="{EF64DF1A-0092-403E-9502-A46B6B8A4F29}" dt="2019-08-31T16:21:24.984" v="1091" actId="14100"/>
      <pc:docMkLst>
        <pc:docMk/>
      </pc:docMkLst>
      <pc:sldChg chg="modSp">
        <pc:chgData name="Chris DUMANGET" userId="a4474e4b081cf8b8" providerId="LiveId" clId="{EF64DF1A-0092-403E-9502-A46B6B8A4F29}" dt="2019-08-31T16:21:24.984" v="1091" actId="14100"/>
        <pc:sldMkLst>
          <pc:docMk/>
          <pc:sldMk cId="3013294471" sldId="256"/>
        </pc:sldMkLst>
        <pc:spChg chg="mod">
          <ac:chgData name="Chris DUMANGET" userId="a4474e4b081cf8b8" providerId="LiveId" clId="{EF64DF1A-0092-403E-9502-A46B6B8A4F29}" dt="2019-08-31T16:21:24.984" v="1091" actId="14100"/>
          <ac:spMkLst>
            <pc:docMk/>
            <pc:sldMk cId="3013294471" sldId="256"/>
            <ac:spMk id="14" creationId="{EF0CD1B9-822D-4780-9F81-1333380300CC}"/>
          </ac:spMkLst>
        </pc:spChg>
      </pc:sldChg>
      <pc:sldChg chg="modSp">
        <pc:chgData name="Chris DUMANGET" userId="a4474e4b081cf8b8" providerId="LiveId" clId="{EF64DF1A-0092-403E-9502-A46B6B8A4F29}" dt="2019-08-31T16:20:21.886" v="1054" actId="20577"/>
        <pc:sldMkLst>
          <pc:docMk/>
          <pc:sldMk cId="3559205896" sldId="257"/>
        </pc:sldMkLst>
        <pc:graphicFrameChg chg="mod">
          <ac:chgData name="Chris DUMANGET" userId="a4474e4b081cf8b8" providerId="LiveId" clId="{EF64DF1A-0092-403E-9502-A46B6B8A4F29}" dt="2019-08-31T16:20:21.886" v="1054" actId="20577"/>
          <ac:graphicFrameMkLst>
            <pc:docMk/>
            <pc:sldMk cId="3559205896" sldId="257"/>
            <ac:graphicFrameMk id="23" creationId="{00000000-0000-0000-0000-000000000000}"/>
          </ac:graphicFrameMkLst>
        </pc:graphicFrameChg>
      </pc:sldChg>
    </pc:docChg>
  </pc:docChgLst>
  <pc:docChgLst>
    <pc:chgData name="Chris DUMANGET" userId="a4474e4b081cf8b8" providerId="LiveId" clId="{D1535ABB-3A14-4399-8CEF-78091B197433}"/>
    <pc:docChg chg="undo custSel modSld">
      <pc:chgData name="Chris DUMANGET" userId="a4474e4b081cf8b8" providerId="LiveId" clId="{D1535ABB-3A14-4399-8CEF-78091B197433}" dt="2019-08-27T15:02:11.998" v="2626" actId="20577"/>
      <pc:docMkLst>
        <pc:docMk/>
      </pc:docMkLst>
      <pc:sldChg chg="addSp modSp delCm">
        <pc:chgData name="Chris DUMANGET" userId="a4474e4b081cf8b8" providerId="LiveId" clId="{D1535ABB-3A14-4399-8CEF-78091B197433}" dt="2019-08-27T14:04:50.886" v="2242" actId="1076"/>
        <pc:sldMkLst>
          <pc:docMk/>
          <pc:sldMk cId="3013294471" sldId="256"/>
        </pc:sldMkLst>
        <pc:spChg chg="add mod">
          <ac:chgData name="Chris DUMANGET" userId="a4474e4b081cf8b8" providerId="LiveId" clId="{D1535ABB-3A14-4399-8CEF-78091B197433}" dt="2019-08-27T12:18:46.397" v="1876" actId="20577"/>
          <ac:spMkLst>
            <pc:docMk/>
            <pc:sldMk cId="3013294471" sldId="256"/>
            <ac:spMk id="2" creationId="{8C213FAC-48DD-4E4D-849E-D86F42C5769B}"/>
          </ac:spMkLst>
        </pc:spChg>
        <pc:spChg chg="mod">
          <ac:chgData name="Chris DUMANGET" userId="a4474e4b081cf8b8" providerId="LiveId" clId="{D1535ABB-3A14-4399-8CEF-78091B197433}" dt="2019-08-27T09:53:55.556" v="95" actId="14100"/>
          <ac:spMkLst>
            <pc:docMk/>
            <pc:sldMk cId="3013294471" sldId="256"/>
            <ac:spMk id="6" creationId="{FCA07644-FA30-4D7A-B0FE-9E991173C952}"/>
          </ac:spMkLst>
        </pc:spChg>
        <pc:spChg chg="mod">
          <ac:chgData name="Chris DUMANGET" userId="a4474e4b081cf8b8" providerId="LiveId" clId="{D1535ABB-3A14-4399-8CEF-78091B197433}" dt="2019-08-27T09:53:04.786" v="1" actId="1076"/>
          <ac:spMkLst>
            <pc:docMk/>
            <pc:sldMk cId="3013294471" sldId="256"/>
            <ac:spMk id="8" creationId="{6BAE817E-40CF-4F10-949A-3A0C6507248C}"/>
          </ac:spMkLst>
        </pc:spChg>
        <pc:spChg chg="mod">
          <ac:chgData name="Chris DUMANGET" userId="a4474e4b081cf8b8" providerId="LiveId" clId="{D1535ABB-3A14-4399-8CEF-78091B197433}" dt="2019-08-27T14:04:35.825" v="2240" actId="14100"/>
          <ac:spMkLst>
            <pc:docMk/>
            <pc:sldMk cId="3013294471" sldId="256"/>
            <ac:spMk id="11" creationId="{C2FAE545-61D1-44A3-A881-54CC941F61C9}"/>
          </ac:spMkLst>
        </pc:spChg>
        <pc:spChg chg="mod">
          <ac:chgData name="Chris DUMANGET" userId="a4474e4b081cf8b8" providerId="LiveId" clId="{D1535ABB-3A14-4399-8CEF-78091B197433}" dt="2019-08-27T14:04:44.161" v="2241" actId="1076"/>
          <ac:spMkLst>
            <pc:docMk/>
            <pc:sldMk cId="3013294471" sldId="256"/>
            <ac:spMk id="14" creationId="{EF0CD1B9-822D-4780-9F81-1333380300CC}"/>
          </ac:spMkLst>
        </pc:spChg>
        <pc:spChg chg="mod">
          <ac:chgData name="Chris DUMANGET" userId="a4474e4b081cf8b8" providerId="LiveId" clId="{D1535ABB-3A14-4399-8CEF-78091B197433}" dt="2019-08-27T13:22:02.837" v="2049" actId="1076"/>
          <ac:spMkLst>
            <pc:docMk/>
            <pc:sldMk cId="3013294471" sldId="256"/>
            <ac:spMk id="16" creationId="{64FFEABC-A221-4A45-B834-FAAD1476F715}"/>
          </ac:spMkLst>
        </pc:spChg>
        <pc:spChg chg="mod">
          <ac:chgData name="Chris DUMANGET" userId="a4474e4b081cf8b8" providerId="LiveId" clId="{D1535ABB-3A14-4399-8CEF-78091B197433}" dt="2019-08-27T12:26:12.380" v="1978" actId="14100"/>
          <ac:spMkLst>
            <pc:docMk/>
            <pc:sldMk cId="3013294471" sldId="256"/>
            <ac:spMk id="17" creationId="{ABD4A360-BE8C-4FB2-B728-8E48953B9E5B}"/>
          </ac:spMkLst>
        </pc:spChg>
        <pc:spChg chg="add mod">
          <ac:chgData name="Chris DUMANGET" userId="a4474e4b081cf8b8" providerId="LiveId" clId="{D1535ABB-3A14-4399-8CEF-78091B197433}" dt="2019-08-27T12:21:17.343" v="1931" actId="313"/>
          <ac:spMkLst>
            <pc:docMk/>
            <pc:sldMk cId="3013294471" sldId="256"/>
            <ac:spMk id="18" creationId="{FCC2037F-F38D-4C0D-ABC6-3CBC0BDA89AD}"/>
          </ac:spMkLst>
        </pc:spChg>
        <pc:spChg chg="add mod">
          <ac:chgData name="Chris DUMANGET" userId="a4474e4b081cf8b8" providerId="LiveId" clId="{D1535ABB-3A14-4399-8CEF-78091B197433}" dt="2019-08-27T14:04:50.886" v="2242" actId="1076"/>
          <ac:spMkLst>
            <pc:docMk/>
            <pc:sldMk cId="3013294471" sldId="256"/>
            <ac:spMk id="19" creationId="{6D50897D-559A-41F3-BF7A-6B3AB86064BF}"/>
          </ac:spMkLst>
        </pc:spChg>
        <pc:spChg chg="add mod">
          <ac:chgData name="Chris DUMANGET" userId="a4474e4b081cf8b8" providerId="LiveId" clId="{D1535ABB-3A14-4399-8CEF-78091B197433}" dt="2019-08-27T14:04:30.779" v="2239" actId="1076"/>
          <ac:spMkLst>
            <pc:docMk/>
            <pc:sldMk cId="3013294471" sldId="256"/>
            <ac:spMk id="24" creationId="{F43FA6F7-9657-4A7D-BC4E-E6B25871094E}"/>
          </ac:spMkLst>
        </pc:spChg>
      </pc:sldChg>
      <pc:sldChg chg="modSp delCm">
        <pc:chgData name="Chris DUMANGET" userId="a4474e4b081cf8b8" providerId="LiveId" clId="{D1535ABB-3A14-4399-8CEF-78091B197433}" dt="2019-08-27T15:02:11.998" v="2626" actId="20577"/>
        <pc:sldMkLst>
          <pc:docMk/>
          <pc:sldMk cId="3559205896" sldId="257"/>
        </pc:sldMkLst>
        <pc:spChg chg="mod">
          <ac:chgData name="Chris DUMANGET" userId="a4474e4b081cf8b8" providerId="LiveId" clId="{D1535ABB-3A14-4399-8CEF-78091B197433}" dt="2019-08-27T13:57:10.951" v="2170" actId="1076"/>
          <ac:spMkLst>
            <pc:docMk/>
            <pc:sldMk cId="3559205896" sldId="257"/>
            <ac:spMk id="3" creationId="{00000000-0000-0000-0000-000000000000}"/>
          </ac:spMkLst>
        </pc:spChg>
        <pc:spChg chg="mod">
          <ac:chgData name="Chris DUMANGET" userId="a4474e4b081cf8b8" providerId="LiveId" clId="{D1535ABB-3A14-4399-8CEF-78091B197433}" dt="2019-08-27T13:56:46.936" v="2168" actId="20577"/>
          <ac:spMkLst>
            <pc:docMk/>
            <pc:sldMk cId="3559205896" sldId="257"/>
            <ac:spMk id="24" creationId="{00000000-0000-0000-0000-000000000000}"/>
          </ac:spMkLst>
        </pc:spChg>
        <pc:graphicFrameChg chg="mod modGraphic">
          <ac:chgData name="Chris DUMANGET" userId="a4474e4b081cf8b8" providerId="LiveId" clId="{D1535ABB-3A14-4399-8CEF-78091B197433}" dt="2019-08-27T15:02:11.998" v="2626" actId="20577"/>
          <ac:graphicFrameMkLst>
            <pc:docMk/>
            <pc:sldMk cId="3559205896" sldId="257"/>
            <ac:graphicFrameMk id="23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20AC3-6048-423C-A7BE-375E1DF0D603}" type="datetimeFigureOut">
              <a:rPr lang="fr-FR" smtClean="0"/>
              <a:t>04/03/2020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74875" y="685800"/>
            <a:ext cx="25082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4DFA2-1076-493E-A065-A6B2A3B2C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553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4DFA2-1076-493E-A065-A6B2A3B2C15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7128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690819"/>
            <a:ext cx="6425724" cy="359687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26403"/>
            <a:ext cx="5669756" cy="2494375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1B57-203D-4CD1-A7A3-0A8BFF854A77}" type="datetimeFigureOut">
              <a:rPr lang="fr-FR" smtClean="0"/>
              <a:pPr/>
              <a:t>04/03/2020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B740-9427-4A53-B555-0D0A3BE9CC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45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1B57-203D-4CD1-A7A3-0A8BFF854A77}" type="datetimeFigureOut">
              <a:rPr lang="fr-FR" smtClean="0"/>
              <a:pPr/>
              <a:t>04/03/2020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B740-9427-4A53-B555-0D0A3BE9CC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0009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0054"/>
            <a:ext cx="1630055" cy="875542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0054"/>
            <a:ext cx="4795669" cy="8755426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1B57-203D-4CD1-A7A3-0A8BFF854A77}" type="datetimeFigureOut">
              <a:rPr lang="fr-FR" smtClean="0"/>
              <a:pPr/>
              <a:t>04/03/2020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B740-9427-4A53-B555-0D0A3BE9CC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5824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1B57-203D-4CD1-A7A3-0A8BFF854A77}" type="datetimeFigureOut">
              <a:rPr lang="fr-FR" smtClean="0"/>
              <a:pPr/>
              <a:t>04/03/2020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B740-9427-4A53-B555-0D0A3BE9CC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322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575691"/>
            <a:ext cx="6520220" cy="4297595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13943"/>
            <a:ext cx="6520220" cy="2260004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1B57-203D-4CD1-A7A3-0A8BFF854A77}" type="datetimeFigureOut">
              <a:rPr lang="fr-FR" smtClean="0"/>
              <a:pPr/>
              <a:t>04/03/2020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B740-9427-4A53-B555-0D0A3BE9CC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8287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50270"/>
            <a:ext cx="3212862" cy="655521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50270"/>
            <a:ext cx="3212862" cy="655521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1B57-203D-4CD1-A7A3-0A8BFF854A77}" type="datetimeFigureOut">
              <a:rPr lang="fr-FR" smtClean="0"/>
              <a:pPr/>
              <a:t>04/03/2020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B740-9427-4A53-B555-0D0A3BE9CC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0056"/>
            <a:ext cx="6520220" cy="199693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32641"/>
            <a:ext cx="3198096" cy="1241208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773849"/>
            <a:ext cx="3198096" cy="555076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32641"/>
            <a:ext cx="3213847" cy="1241208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773849"/>
            <a:ext cx="3213847" cy="555076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1B57-203D-4CD1-A7A3-0A8BFF854A77}" type="datetimeFigureOut">
              <a:rPr lang="fr-FR" smtClean="0"/>
              <a:pPr/>
              <a:t>04/03/2020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B740-9427-4A53-B555-0D0A3BE9CC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8031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1B57-203D-4CD1-A7A3-0A8BFF854A77}" type="datetimeFigureOut">
              <a:rPr lang="fr-FR" smtClean="0"/>
              <a:pPr/>
              <a:t>04/03/2020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B740-9427-4A53-B555-0D0A3BE9CC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447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1B57-203D-4CD1-A7A3-0A8BFF854A77}" type="datetimeFigureOut">
              <a:rPr lang="fr-FR" smtClean="0"/>
              <a:pPr/>
              <a:t>04/03/2020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B740-9427-4A53-B555-0D0A3BE9CC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161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88763"/>
            <a:ext cx="2438192" cy="2410672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487540"/>
            <a:ext cx="3827085" cy="7342026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99435"/>
            <a:ext cx="2438192" cy="5742087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1B57-203D-4CD1-A7A3-0A8BFF854A77}" type="datetimeFigureOut">
              <a:rPr lang="fr-FR" smtClean="0"/>
              <a:pPr/>
              <a:t>04/03/2020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B740-9427-4A53-B555-0D0A3BE9CC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701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88763"/>
            <a:ext cx="2438192" cy="2410672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487540"/>
            <a:ext cx="3827085" cy="7342026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99435"/>
            <a:ext cx="2438192" cy="5742087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1B57-203D-4CD1-A7A3-0A8BFF854A77}" type="datetimeFigureOut">
              <a:rPr lang="fr-FR" smtClean="0"/>
              <a:pPr/>
              <a:t>04/03/2020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B740-9427-4A53-B555-0D0A3BE9CC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09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0056"/>
            <a:ext cx="6520220" cy="1996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50270"/>
            <a:ext cx="6520220" cy="6555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575726"/>
            <a:ext cx="1700927" cy="5500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B1B57-203D-4CD1-A7A3-0A8BFF854A77}" type="datetimeFigureOut">
              <a:rPr lang="fr-FR" smtClean="0"/>
              <a:pPr/>
              <a:t>04/03/2020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575726"/>
            <a:ext cx="2551390" cy="5500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575726"/>
            <a:ext cx="1700927" cy="5500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6B740-9427-4A53-B555-0D0A3BE9CC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326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6BAE817E-40CF-4F10-949A-3A0C6507248C}"/>
              </a:ext>
            </a:extLst>
          </p:cNvPr>
          <p:cNvSpPr/>
          <p:nvPr/>
        </p:nvSpPr>
        <p:spPr>
          <a:xfrm>
            <a:off x="2903" y="-9239"/>
            <a:ext cx="7556772" cy="1660316"/>
          </a:xfrm>
          <a:prstGeom prst="rect">
            <a:avLst/>
          </a:prstGeom>
          <a:solidFill>
            <a:srgbClr val="003667"/>
          </a:solidFill>
          <a:ln>
            <a:noFill/>
          </a:ln>
        </p:spPr>
        <p:txBody>
          <a:bodyPr spcFirstLastPara="1" wrap="square" lIns="91425" tIns="91425" rIns="91425" bIns="91425" anchor="ctr" anchorCtr="0"/>
          <a:lstStyle/>
          <a:p>
            <a:pPr algn="l">
              <a:spcAft>
                <a:spcPts val="0"/>
              </a:spcAft>
            </a:pPr>
            <a:r>
              <a:rPr lang="fr-FR" sz="12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CA07644-FA30-4D7A-B0FE-9E991173C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28" y="371613"/>
            <a:ext cx="5563720" cy="1279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698" rIns="91425" bIns="4569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Source Sans Pro" panose="020B0503030403020204" pitchFamily="34" charset="0"/>
              </a:rPr>
              <a:t>Trouble </a:t>
            </a:r>
            <a:r>
              <a:rPr lang="fr-FR" altLang="fr-FR" sz="2800" b="1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Source Sans Pro" panose="020B0503030403020204" pitchFamily="34" charset="0"/>
              </a:rPr>
              <a:t>déficitaire de </a:t>
            </a:r>
            <a:endParaRPr lang="fr-FR" altLang="fr-FR" sz="2800" b="1" dirty="0" smtClean="0">
              <a:solidFill>
                <a:srgbClr val="FFFFFF"/>
              </a:solidFill>
              <a:latin typeface="Cambria" panose="02040503050406030204" pitchFamily="18" charset="0"/>
              <a:ea typeface="Cambria" panose="02040503050406030204" pitchFamily="18" charset="0"/>
              <a:cs typeface="Source Sans Pro" panose="020B0503030403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800" b="1" dirty="0" smtClean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Source Sans Pro" panose="020B0503030403020204" pitchFamily="34" charset="0"/>
              </a:rPr>
              <a:t>l’attention </a:t>
            </a:r>
            <a:r>
              <a:rPr lang="fr-FR" altLang="fr-FR" sz="2800" b="1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Source Sans Pro" panose="020B0503030403020204" pitchFamily="34" charset="0"/>
              </a:rPr>
              <a:t>/hyperactivité (TDA/H)</a:t>
            </a:r>
            <a:endParaRPr kumimoji="0" lang="fr-FR" altLang="fr-FR" sz="2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Source Sans Pro" panose="020B0503030403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Christine Faye - LPPL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xmlns="" id="{C2FAE545-61D1-44A3-A881-54CC941F6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585" y="7204591"/>
            <a:ext cx="3699652" cy="1815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698" rIns="91425" bIns="45698" numCol="1" anchor="t" anchorCtr="0" compatLnSpc="1">
            <a:prstTxWarp prst="textNoShape">
              <a:avLst/>
            </a:prstTxWarp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1450" indent="-171450" algn="just" defTabSz="914400">
              <a:buFont typeface="Arial" panose="020B0604020202020204" pitchFamily="34" charset="0"/>
              <a:buChar char="•"/>
            </a:pPr>
            <a:r>
              <a:rPr lang="fr-FR" altLang="fr-FR" sz="1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Concentration, attention difficile</a:t>
            </a:r>
          </a:p>
          <a:p>
            <a:pPr marL="171450" indent="-171450" algn="just" defTabSz="914400">
              <a:buFont typeface="Arial" panose="020B0604020202020204" pitchFamily="34" charset="0"/>
              <a:buChar char="•"/>
            </a:pPr>
            <a:r>
              <a:rPr lang="fr-FR" altLang="fr-FR" sz="1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Organisation du travail problématique</a:t>
            </a:r>
          </a:p>
          <a:p>
            <a:pPr marL="171450" indent="-171450" algn="just" defTabSz="914400">
              <a:buFont typeface="Arial" panose="020B0604020202020204" pitchFamily="34" charset="0"/>
              <a:buChar char="•"/>
            </a:pPr>
            <a:r>
              <a:rPr lang="fr-FR" altLang="fr-FR" sz="1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Facilement distrait</a:t>
            </a:r>
          </a:p>
          <a:p>
            <a:pPr marL="171450" indent="-171450" algn="just" defTabSz="914400">
              <a:buFont typeface="Arial" panose="020B0604020202020204" pitchFamily="34" charset="0"/>
              <a:buChar char="•"/>
            </a:pPr>
            <a:r>
              <a:rPr lang="fr-FR" altLang="fr-FR" sz="1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Oublis et perte fréquents d’objets</a:t>
            </a:r>
          </a:p>
          <a:p>
            <a:pPr marL="171450" indent="-171450" algn="just" defTabSz="914400">
              <a:buFont typeface="Arial" panose="020B0604020202020204" pitchFamily="34" charset="0"/>
              <a:buChar char="•"/>
            </a:pPr>
            <a:r>
              <a:rPr lang="fr-FR" altLang="fr-FR" sz="1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Conformité aux consignes difficiles </a:t>
            </a: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altLang="fr-FR" sz="14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pic>
        <p:nvPicPr>
          <p:cNvPr id="1044" name="image3.png" descr="logo un2012blanc_larg100">
            <a:extLst>
              <a:ext uri="{FF2B5EF4-FFF2-40B4-BE49-F238E27FC236}">
                <a16:creationId xmlns:a16="http://schemas.microsoft.com/office/drawing/2014/main" xmlns="" id="{6B12539E-7DE7-48ED-8E38-737F7997D6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8" y="1924050"/>
            <a:ext cx="1044575" cy="56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4">
            <a:extLst>
              <a:ext uri="{FF2B5EF4-FFF2-40B4-BE49-F238E27FC236}">
                <a16:creationId xmlns:a16="http://schemas.microsoft.com/office/drawing/2014/main" xmlns="" id="{EF0CD1B9-822D-4780-9F81-133338030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37" y="2919444"/>
            <a:ext cx="7399303" cy="3751382"/>
          </a:xfrm>
          <a:prstGeom prst="rect">
            <a:avLst/>
          </a:prstGeom>
          <a:solidFill>
            <a:srgbClr val="D0D700">
              <a:alpha val="39999"/>
            </a:srgbClr>
          </a:solidFill>
          <a:ln>
            <a:noFill/>
          </a:ln>
        </p:spPr>
        <p:txBody>
          <a:bodyPr vert="horz" wrap="square" lIns="91425" tIns="45698" rIns="91425" bIns="45698" numCol="1" anchor="t" anchorCtr="0" compatLnSpc="1">
            <a:prstTxWarp prst="textNoShape">
              <a:avLst/>
            </a:prstTxWarp>
          </a:bodyPr>
          <a:lstStyle/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003667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 TDA/H</a:t>
            </a:r>
            <a:endParaRPr kumimoji="0" lang="fr-FR" altLang="fr-FR" sz="1200" b="1" i="0" u="none" strike="noStrike" cap="none" normalizeH="0" dirty="0">
              <a:ln>
                <a:noFill/>
              </a:ln>
              <a:solidFill>
                <a:srgbClr val="003667"/>
              </a:solidFill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200" b="1" dirty="0">
              <a:solidFill>
                <a:srgbClr val="003667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fr-FR" altLang="fr-FR" sz="1200" b="1" dirty="0">
              <a:solidFill>
                <a:srgbClr val="003667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fr-FR" altLang="fr-FR" sz="1200" b="1" dirty="0">
              <a:solidFill>
                <a:srgbClr val="003667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fr-FR" altLang="fr-FR" sz="1200" b="1" dirty="0">
              <a:solidFill>
                <a:srgbClr val="003667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fr-FR" altLang="fr-FR" sz="1200" b="1" dirty="0">
              <a:solidFill>
                <a:srgbClr val="003667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fr-FR" altLang="fr-FR" sz="1200" b="1" dirty="0">
              <a:solidFill>
                <a:srgbClr val="003667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fr-FR" altLang="fr-FR" sz="1200" b="1" dirty="0">
              <a:solidFill>
                <a:srgbClr val="003667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fr-FR" altLang="fr-FR" sz="1200" b="1" dirty="0">
              <a:solidFill>
                <a:srgbClr val="003667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b="1" dirty="0">
                <a:solidFill>
                  <a:srgbClr val="003667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… Et Troubles associés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altLang="fr-FR" sz="1200" b="1" dirty="0">
              <a:solidFill>
                <a:srgbClr val="003667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sz="1200" b="1" dirty="0">
                <a:solidFill>
                  <a:srgbClr val="003667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Autres troubles neuropsychologiques : troubles des apprentissages 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sz="1200" b="1" dirty="0">
                <a:solidFill>
                  <a:srgbClr val="003667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Comportementaux d’opposition et des dysrégulations émotionnelles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sz="1200" b="1" dirty="0">
                <a:solidFill>
                  <a:srgbClr val="003667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Anxiété de performance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1200" b="1" dirty="0">
              <a:solidFill>
                <a:srgbClr val="003667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b="1" dirty="0">
                <a:solidFill>
                  <a:srgbClr val="003667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			Conséquences potentielles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sz="1200" b="1" dirty="0">
                <a:solidFill>
                  <a:srgbClr val="003667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Interactions sociales problématiques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sz="1200" b="1" dirty="0">
                <a:solidFill>
                  <a:srgbClr val="003667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décrochage scolaire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sz="1200" b="1" dirty="0">
                <a:solidFill>
                  <a:srgbClr val="003667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Diminution de l’estime de soi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sz="1200" b="1" dirty="0">
                <a:solidFill>
                  <a:srgbClr val="003667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Qualité de vie altérée 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altLang="fr-FR" sz="1200" b="1" dirty="0">
              <a:solidFill>
                <a:srgbClr val="003667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altLang="fr-FR" sz="1400" b="1" dirty="0">
              <a:solidFill>
                <a:srgbClr val="003667"/>
              </a:solidFill>
              <a:latin typeface="Cambria" panose="02040503050406030204" pitchFamily="18" charset="0"/>
              <a:ea typeface="Cambria" panose="02040503050406030204" pitchFamily="18" charset="0"/>
              <a:cs typeface="Trebuchet MS" panose="020B0603020202020204" pitchFamily="34" charset="0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xmlns="" id="{64FFEABC-A221-4A45-B834-FAAD1476F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85" y="9036341"/>
            <a:ext cx="7399304" cy="1295109"/>
          </a:xfrm>
          <a:prstGeom prst="rect">
            <a:avLst/>
          </a:prstGeom>
          <a:solidFill>
            <a:srgbClr val="002060">
              <a:alpha val="76862"/>
            </a:srgbClr>
          </a:solidFill>
          <a:ln w="9525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vert="horz" wrap="square" lIns="91425" tIns="45698" rIns="91425" bIns="4569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rebuchet MS" panose="020B0603020202020204" pitchFamily="34" charset="0"/>
              </a:rPr>
              <a:t>Bibliographie/webographie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altLang="fr-FR" sz="900" i="1" dirty="0">
              <a:solidFill>
                <a:srgbClr val="FFFFFF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r>
              <a:rPr lang="fr-FR" sz="900" i="1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APA. (2015). DSM-5®: Manuel diagnostique et statistique des troubles mentaux. Elsevier Masson.</a:t>
            </a:r>
          </a:p>
          <a:p>
            <a:r>
              <a:rPr lang="fr-FR" sz="900" i="1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Marais, H., &amp; </a:t>
            </a:r>
            <a:r>
              <a:rPr lang="fr-FR" sz="900" i="1" dirty="0" err="1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Romo</a:t>
            </a:r>
            <a:r>
              <a:rPr lang="fr-FR" sz="900" i="1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L. (2018). Conséquences et prise en charge du TDAH chez les étudiants. Présenté à 48ème Congrès AFTCC, Paris.</a:t>
            </a:r>
          </a:p>
          <a:p>
            <a:r>
              <a:rPr lang="fr-FR" sz="900" i="1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Sauvé, L., </a:t>
            </a:r>
            <a:r>
              <a:rPr lang="fr-FR" sz="900" i="1" dirty="0" err="1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Racette</a:t>
            </a:r>
            <a:r>
              <a:rPr lang="fr-FR" sz="900" i="1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N., Bégin, S., &amp; Mendoza, G. (2016). Quelles sont les stratégies d’apprentissage que les étudiants universitaires ayant un ou des troubles d’apprentissage ou un déficit d’attention doivent apprendre à utiliser ? Éducation et francophonie, 44(1), 73‑95. https://doi.org/10.7202/1036173ar</a:t>
            </a:r>
          </a:p>
          <a:p>
            <a:r>
              <a:rPr lang="fr-FR" sz="900" i="1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Vera, L., &amp; Gaillac, V. (2016). Prendre en charge les adultes souffrant de TDAH. Dunod.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5045C38B-ACCF-49C4-8006-0B27CC848035}"/>
              </a:ext>
            </a:extLst>
          </p:cNvPr>
          <p:cNvSpPr/>
          <p:nvPr/>
        </p:nvSpPr>
        <p:spPr>
          <a:xfrm>
            <a:off x="1" y="-19333"/>
            <a:ext cx="4570865" cy="347152"/>
          </a:xfrm>
          <a:prstGeom prst="rect">
            <a:avLst/>
          </a:prstGeom>
          <a:solidFill>
            <a:srgbClr val="D0D700"/>
          </a:solidFill>
          <a:ln>
            <a:noFill/>
          </a:ln>
        </p:spPr>
        <p:txBody>
          <a:bodyPr spcFirstLastPara="1" wrap="square" lIns="91425" tIns="91425" rIns="91425" bIns="91425" anchor="ctr" anchorCtr="0"/>
          <a:lstStyle/>
          <a:p>
            <a:pPr algn="l">
              <a:spcAft>
                <a:spcPts val="0"/>
              </a:spcAft>
            </a:pPr>
            <a:r>
              <a:rPr lang="fr-FR" sz="12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</a:p>
        </p:txBody>
      </p:sp>
      <p:sp>
        <p:nvSpPr>
          <p:cNvPr id="20" name="Rectangle 31">
            <a:extLst>
              <a:ext uri="{FF2B5EF4-FFF2-40B4-BE49-F238E27FC236}">
                <a16:creationId xmlns:a16="http://schemas.microsoft.com/office/drawing/2014/main" xmlns="" id="{5D7D9FAD-FB10-47B0-81E6-3C1349A75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1" name="Rectangle 36">
            <a:extLst>
              <a:ext uri="{FF2B5EF4-FFF2-40B4-BE49-F238E27FC236}">
                <a16:creationId xmlns:a16="http://schemas.microsoft.com/office/drawing/2014/main" xmlns="" id="{3159A165-C461-40B8-9776-DA888D1BE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/>
            </a:r>
            <a:br>
              <a:rPr kumimoji="0" lang="fr-FR" altLang="fr-F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kumimoji="0" lang="fr-FR" altLang="fr-FR" sz="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43">
            <a:extLst>
              <a:ext uri="{FF2B5EF4-FFF2-40B4-BE49-F238E27FC236}">
                <a16:creationId xmlns:a16="http://schemas.microsoft.com/office/drawing/2014/main" xmlns="" id="{61370FAD-8F28-4B01-B684-547897FD7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066800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44">
            <a:extLst>
              <a:ext uri="{FF2B5EF4-FFF2-40B4-BE49-F238E27FC236}">
                <a16:creationId xmlns:a16="http://schemas.microsoft.com/office/drawing/2014/main" xmlns="" id="{C3272DF7-3CF8-480C-8328-36F77C2B6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066800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0ADEAA76-73B4-4E15-8E87-96EB2F695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28" y="22906"/>
            <a:ext cx="4554538" cy="3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698" rIns="91425" bIns="45698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36609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Troubles </a:t>
            </a:r>
            <a:r>
              <a:rPr kumimoji="0" lang="fr-FR" altLang="fr-FR" sz="1400" b="1" i="0" u="none" strike="noStrike" cap="none" normalizeH="0" baseline="0" dirty="0" err="1">
                <a:ln>
                  <a:noFill/>
                </a:ln>
                <a:solidFill>
                  <a:srgbClr val="36609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neuro-développementaux</a:t>
            </a: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36609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xmlns="" id="{ABD4A360-BE8C-4FB2-B728-8E48953B9E5B}"/>
              </a:ext>
            </a:extLst>
          </p:cNvPr>
          <p:cNvSpPr txBox="1"/>
          <p:nvPr/>
        </p:nvSpPr>
        <p:spPr>
          <a:xfrm>
            <a:off x="80186" y="1696521"/>
            <a:ext cx="73993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dirty="0"/>
              <a:t>Le trouble déficitaire de l’attention et/ou hyperactivité-impulsivité est un trouble neurodéveloppemental dont les critères diagnostiques selon le DSM-5 sont définis selon deux modalités : une persistance de l’inattention et/ou une hyperactivité-impulsivité qui interfère avec le fonctionnement scolaire, social et de la qualité de vie.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8C213FAC-48DD-4E4D-849E-D86F42C5769B}"/>
              </a:ext>
            </a:extLst>
          </p:cNvPr>
          <p:cNvSpPr txBox="1"/>
          <p:nvPr/>
        </p:nvSpPr>
        <p:spPr>
          <a:xfrm>
            <a:off x="284330" y="3083984"/>
            <a:ext cx="34955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1200" b="1" dirty="0">
                <a:solidFill>
                  <a:srgbClr val="003667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Déficit d’attention</a:t>
            </a:r>
          </a:p>
          <a:p>
            <a:endParaRPr lang="fr-FR" altLang="fr-FR" sz="1200" b="1" dirty="0">
              <a:solidFill>
                <a:srgbClr val="003667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r>
              <a:rPr lang="fr-FR" altLang="fr-FR" sz="1200" b="1" dirty="0">
                <a:solidFill>
                  <a:srgbClr val="003667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Dirigée: focalisation sur une tâche</a:t>
            </a:r>
          </a:p>
          <a:p>
            <a:r>
              <a:rPr lang="fr-FR" altLang="fr-FR" sz="1200" b="1" dirty="0">
                <a:solidFill>
                  <a:srgbClr val="003667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Partagée: traitement simultané de plusieurs stimuli</a:t>
            </a:r>
          </a:p>
          <a:p>
            <a:r>
              <a:rPr lang="fr-FR" altLang="fr-FR" sz="1200" b="1" dirty="0">
                <a:solidFill>
                  <a:srgbClr val="003667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Soutenue: état de concentration persistant</a:t>
            </a:r>
          </a:p>
          <a:p>
            <a:r>
              <a:rPr lang="fr-FR" altLang="fr-FR" sz="1200" b="1" dirty="0">
                <a:solidFill>
                  <a:srgbClr val="003667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Hypovigilance: reconnaissance/discrimination de stimuli</a:t>
            </a:r>
          </a:p>
          <a:p>
            <a:endParaRPr lang="fr-FR" altLang="fr-FR" sz="1200" b="1" dirty="0">
              <a:solidFill>
                <a:srgbClr val="003667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FCC2037F-F38D-4C0D-ABC6-3CBC0BDA89AD}"/>
              </a:ext>
            </a:extLst>
          </p:cNvPr>
          <p:cNvSpPr txBox="1"/>
          <p:nvPr/>
        </p:nvSpPr>
        <p:spPr>
          <a:xfrm>
            <a:off x="4690297" y="3083984"/>
            <a:ext cx="29749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1200" b="1" dirty="0">
                <a:solidFill>
                  <a:srgbClr val="003667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Hyperactivité et impulsivité</a:t>
            </a:r>
          </a:p>
          <a:p>
            <a:r>
              <a:rPr lang="fr-FR" altLang="fr-FR" sz="1200" b="1" dirty="0">
                <a:solidFill>
                  <a:srgbClr val="003667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</a:p>
          <a:p>
            <a:r>
              <a:rPr lang="fr-FR" sz="1200" b="1" dirty="0">
                <a:solidFill>
                  <a:srgbClr val="003667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Activité motrice excessive, intense</a:t>
            </a:r>
          </a:p>
          <a:p>
            <a:r>
              <a:rPr lang="fr-FR" sz="1200" b="1" dirty="0">
                <a:solidFill>
                  <a:srgbClr val="003667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Actions précipitées</a:t>
            </a:r>
          </a:p>
          <a:p>
            <a:r>
              <a:rPr lang="fr-FR" sz="1200" b="1" dirty="0">
                <a:solidFill>
                  <a:srgbClr val="003667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Désorganisation</a:t>
            </a:r>
          </a:p>
          <a:p>
            <a:r>
              <a:rPr lang="fr-FR" sz="1200" b="1" dirty="0">
                <a:solidFill>
                  <a:srgbClr val="003667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Dysfonctionnement motivationnel</a:t>
            </a:r>
          </a:p>
          <a:p>
            <a:endParaRPr lang="fr-FR" dirty="0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xmlns="" id="{6D50897D-559A-41F3-BF7A-6B3AB8606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0986" y="7215805"/>
            <a:ext cx="3413451" cy="1719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698" rIns="91425" bIns="45698" numCol="1" anchor="t" anchorCtr="0" compatLnSpc="1">
            <a:prstTxWarp prst="textNoShape">
              <a:avLst/>
            </a:prstTxWarp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altLang="fr-FR" sz="1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Remuant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altLang="fr-FR" sz="1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Difficulté à attendre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altLang="fr-FR" sz="1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Parle beaucoup, interrompt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altLang="fr-FR" sz="1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Intolérance aux délais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altLang="fr-FR" sz="1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Procrastination</a:t>
            </a: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altLang="fr-FR" sz="14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sp>
        <p:nvSpPr>
          <p:cNvPr id="24" name="Rectangle 9">
            <a:extLst>
              <a:ext uri="{FF2B5EF4-FFF2-40B4-BE49-F238E27FC236}">
                <a16:creationId xmlns:a16="http://schemas.microsoft.com/office/drawing/2014/main" xmlns="" id="{F43FA6F7-9657-4A7D-BC4E-E6B2587109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37" y="6670827"/>
            <a:ext cx="7349200" cy="533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698" rIns="91425" bIns="45698" numCol="1" anchor="t" anchorCtr="0" compatLnSpc="1">
            <a:prstTxWarp prst="textNoShape">
              <a:avLst/>
            </a:prstTxWarp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4F81BD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Principales manifestations « TDA/H »</a:t>
            </a: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800" y="588665"/>
            <a:ext cx="1179578" cy="832106"/>
          </a:xfrm>
          <a:prstGeom prst="rect">
            <a:avLst/>
          </a:prstGeom>
        </p:spPr>
      </p:pic>
      <p:pic>
        <p:nvPicPr>
          <p:cNvPr id="28" name="image5.png">
            <a:extLst>
              <a:ext uri="{FF2B5EF4-FFF2-40B4-BE49-F238E27FC236}">
                <a16:creationId xmlns="" xmlns:a16="http://schemas.microsoft.com/office/drawing/2014/main" id="{3DFFFF0B-900C-4F83-88E1-E11D8D9D91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3802" y="1047914"/>
            <a:ext cx="820738" cy="44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3294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66FC40D-B907-46FE-A59F-EED7AEA0B8EF}"/>
              </a:ext>
            </a:extLst>
          </p:cNvPr>
          <p:cNvSpPr/>
          <p:nvPr/>
        </p:nvSpPr>
        <p:spPr>
          <a:xfrm>
            <a:off x="0" y="-19333"/>
            <a:ext cx="7559675" cy="347152"/>
          </a:xfrm>
          <a:prstGeom prst="rect">
            <a:avLst/>
          </a:prstGeom>
          <a:solidFill>
            <a:srgbClr val="D0D700"/>
          </a:solidFill>
          <a:ln>
            <a:noFill/>
          </a:ln>
        </p:spPr>
        <p:txBody>
          <a:bodyPr spcFirstLastPara="1" wrap="square" lIns="91425" tIns="91425" rIns="91425" bIns="91425" anchor="ctr" anchorCtr="0"/>
          <a:lstStyle/>
          <a:p>
            <a:pPr algn="l">
              <a:spcAft>
                <a:spcPts val="0"/>
              </a:spcAft>
            </a:pPr>
            <a:r>
              <a:rPr lang="fr-FR" sz="12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D4FE8AF3-332D-4667-890D-74649A1B0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28" y="22906"/>
            <a:ext cx="4554538" cy="3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698" rIns="91425" bIns="45698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36609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Troubles </a:t>
            </a:r>
            <a:r>
              <a:rPr kumimoji="0" lang="fr-FR" altLang="fr-FR" sz="1400" b="1" i="0" u="none" strike="noStrike" cap="none" normalizeH="0" baseline="0" dirty="0" err="1">
                <a:ln>
                  <a:noFill/>
                </a:ln>
                <a:solidFill>
                  <a:srgbClr val="36609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neuro-développementaux</a:t>
            </a: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36609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7" name="image5.png">
            <a:extLst>
              <a:ext uri="{FF2B5EF4-FFF2-40B4-BE49-F238E27FC236}">
                <a16:creationId xmlns:a16="http://schemas.microsoft.com/office/drawing/2014/main" xmlns="" id="{3DED3BD6-9F4B-4D83-851C-3DC0813BA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4722" y="0"/>
            <a:ext cx="820738" cy="44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rot="10800000" flipV="1">
            <a:off x="157123" y="1939669"/>
            <a:ext cx="72219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/>
            <a:r>
              <a:rPr lang="fr-FR" altLang="fr-FR" sz="1600" b="1" dirty="0">
                <a:solidFill>
                  <a:srgbClr val="4F81BD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Quelques facilitateurs identifiés au regard de la CUA* 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9524" y="9962118"/>
            <a:ext cx="63016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*Conception Universelle des Apprentissages – Lignes directrices – CAST (2011) </a:t>
            </a:r>
          </a:p>
        </p:txBody>
      </p:sp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465454"/>
              </p:ext>
            </p:extLst>
          </p:nvPr>
        </p:nvGraphicFramePr>
        <p:xfrm>
          <a:off x="157123" y="2312549"/>
          <a:ext cx="7221934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66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752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Lignes Directrices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 CUA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Exemples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 de déclinaisons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2366">
                <a:tc>
                  <a:txBody>
                    <a:bodyPr/>
                    <a:lstStyle/>
                    <a:p>
                      <a:pPr algn="just"/>
                      <a:r>
                        <a:rPr lang="fr-FR" sz="1200" dirty="0">
                          <a:solidFill>
                            <a:schemeClr val="bg1"/>
                          </a:solidFill>
                        </a:rPr>
                        <a:t>I.1.1 Proposer divers moyens de personnaliser la présentation de l’information.</a:t>
                      </a:r>
                    </a:p>
                  </a:txBody>
                  <a:tcPr>
                    <a:solidFill>
                      <a:srgbClr val="8E0047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fr-FR" sz="1200" i="0" dirty="0">
                          <a:latin typeface="+mn-lt"/>
                        </a:rPr>
                        <a:t>Mettre</a:t>
                      </a:r>
                      <a:r>
                        <a:rPr lang="fr-FR" sz="1200" i="0" baseline="0" dirty="0">
                          <a:latin typeface="+mn-lt"/>
                        </a:rPr>
                        <a:t> à disposition</a:t>
                      </a:r>
                      <a:r>
                        <a:rPr lang="fr-FR" sz="1200" i="0" dirty="0">
                          <a:latin typeface="+mn-lt"/>
                        </a:rPr>
                        <a:t> les contenus du cours dans des formats courts et épurés</a:t>
                      </a:r>
                      <a:endParaRPr lang="fr-FR" sz="1200" i="0" baseline="0" dirty="0">
                        <a:latin typeface="+mn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8E0047">
                            <a:tint val="66000"/>
                            <a:satMod val="160000"/>
                          </a:srgbClr>
                        </a:gs>
                        <a:gs pos="50000">
                          <a:srgbClr val="8E0047">
                            <a:tint val="44500"/>
                            <a:satMod val="160000"/>
                          </a:srgbClr>
                        </a:gs>
                        <a:gs pos="100000">
                          <a:srgbClr val="8E0047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0" dirty="0">
                          <a:solidFill>
                            <a:schemeClr val="bg1"/>
                          </a:solidFill>
                        </a:rPr>
                        <a:t>I.2.3 Soutenir le décodage des </a:t>
                      </a:r>
                      <a:r>
                        <a:rPr lang="fr-FR" sz="1200" i="0" baseline="0" dirty="0">
                          <a:solidFill>
                            <a:schemeClr val="bg1"/>
                          </a:solidFill>
                        </a:rPr>
                        <a:t> textes, de la notation mathématique  et des  symboles.</a:t>
                      </a:r>
                      <a:endParaRPr lang="fr-FR" sz="1200" i="0" dirty="0">
                        <a:solidFill>
                          <a:schemeClr val="bg1"/>
                        </a:solidFill>
                      </a:endParaRPr>
                    </a:p>
                    <a:p>
                      <a:pPr algn="just"/>
                      <a:endParaRPr lang="fr-FR" sz="1200" i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A0045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fr-FR" sz="1200" i="0" dirty="0">
                          <a:latin typeface="+mn-lt"/>
                        </a:rPr>
                        <a:t>Ecrire des phrases et paragraphes courts, concrets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fr-FR" sz="1200" i="0" dirty="0">
                          <a:latin typeface="+mn-lt"/>
                        </a:rPr>
                        <a:t>Utiliser un </a:t>
                      </a:r>
                      <a:r>
                        <a:rPr lang="fr-FR" sz="1200" i="0" baseline="0" dirty="0">
                          <a:latin typeface="+mn-lt"/>
                        </a:rPr>
                        <a:t>lexique explicite et une syntaxe simple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8E0047">
                            <a:tint val="66000"/>
                            <a:satMod val="160000"/>
                          </a:srgbClr>
                        </a:gs>
                        <a:gs pos="50000">
                          <a:srgbClr val="8E0047">
                            <a:tint val="44500"/>
                            <a:satMod val="160000"/>
                          </a:srgbClr>
                        </a:gs>
                        <a:gs pos="100000">
                          <a:srgbClr val="8E0047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bg1"/>
                          </a:solidFill>
                        </a:rPr>
                        <a:t>I.3.3 Guider le traitement, la visualisation et la manipulation de l’information</a:t>
                      </a:r>
                    </a:p>
                    <a:p>
                      <a:pPr algn="just"/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E0047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200" baseline="0" dirty="0">
                          <a:latin typeface="+mn-lt"/>
                        </a:rPr>
                        <a:t>L</a:t>
                      </a:r>
                      <a:r>
                        <a:rPr lang="fr-FR" sz="1200" dirty="0">
                          <a:latin typeface="+mn-lt"/>
                        </a:rPr>
                        <a:t>imiter les distracteurs</a:t>
                      </a:r>
                    </a:p>
                    <a:p>
                      <a:pPr marL="171450" marR="0" lvl="0" indent="-1714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200" dirty="0">
                          <a:latin typeface="+mn-lt"/>
                        </a:rPr>
                        <a:t>Communiquer les informations progressivement</a:t>
                      </a:r>
                    </a:p>
                    <a:p>
                      <a:pPr marL="171450" marR="0" lvl="0" indent="-1714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200" dirty="0">
                          <a:latin typeface="+mn-lt"/>
                        </a:rPr>
                        <a:t>Diviser </a:t>
                      </a:r>
                      <a:r>
                        <a:rPr lang="fr-FR" sz="1200" baseline="0" dirty="0">
                          <a:latin typeface="+mn-lt"/>
                        </a:rPr>
                        <a:t>et regrouper </a:t>
                      </a:r>
                      <a:r>
                        <a:rPr lang="fr-FR" sz="1200" dirty="0">
                          <a:latin typeface="+mn-lt"/>
                        </a:rPr>
                        <a:t>l’information </a:t>
                      </a:r>
                      <a:r>
                        <a:rPr lang="fr-FR" sz="1200" baseline="0" dirty="0">
                          <a:latin typeface="+mn-lt"/>
                        </a:rPr>
                        <a:t>de façon significative</a:t>
                      </a:r>
                      <a:endParaRPr lang="fr-FR" sz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8E0047">
                            <a:tint val="66000"/>
                            <a:satMod val="160000"/>
                          </a:srgbClr>
                        </a:gs>
                        <a:gs pos="50000">
                          <a:srgbClr val="8E0047">
                            <a:tint val="44500"/>
                            <a:satMod val="160000"/>
                          </a:srgbClr>
                        </a:gs>
                        <a:gs pos="100000">
                          <a:srgbClr val="8E0047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fr-FR" sz="1200" dirty="0">
                          <a:solidFill>
                            <a:schemeClr val="bg1"/>
                          </a:solidFill>
                        </a:rPr>
                        <a:t>II.4.2 Optimiser l’accès aux outils et aux technologies de soutien</a:t>
                      </a:r>
                      <a:r>
                        <a:rPr lang="fr-FR" sz="12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0" dirty="0"/>
                        <a:t>- </a:t>
                      </a:r>
                      <a:r>
                        <a:rPr lang="fr-FR" sz="1200" i="0" baseline="0" dirty="0">
                          <a:latin typeface="+mn-lt"/>
                        </a:rPr>
                        <a:t>  </a:t>
                      </a:r>
                      <a:r>
                        <a:rPr lang="fr-FR" sz="1200" i="0" dirty="0">
                          <a:latin typeface="+mn-lt"/>
                        </a:rPr>
                        <a:t>Limiter les affaires de travail</a:t>
                      </a:r>
                      <a:endParaRPr lang="fr-FR" sz="1200" baseline="0" dirty="0">
                        <a:latin typeface="+mn-lt"/>
                      </a:endParaRP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fr-FR" sz="1200" i="0" dirty="0"/>
                        <a:t>Utiliser des agendas papier ou</a:t>
                      </a:r>
                      <a:r>
                        <a:rPr lang="fr-FR" sz="1200" i="0" baseline="0" dirty="0"/>
                        <a:t> électronique avec système de rappel pour l’organisation quotidienne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fr-FR" sz="1200" i="0" baseline="0" dirty="0"/>
                        <a:t>Limiter les écrans </a:t>
                      </a:r>
                      <a:endParaRPr lang="fr-FR" sz="1200" i="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lumMod val="75000"/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lumMod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fr-FR" sz="1200" dirty="0">
                          <a:solidFill>
                            <a:schemeClr val="bg1"/>
                          </a:solidFill>
                        </a:rPr>
                        <a:t>III.6.2 Soutenir</a:t>
                      </a:r>
                      <a:r>
                        <a:rPr lang="fr-FR" sz="1200" baseline="0" dirty="0">
                          <a:solidFill>
                            <a:schemeClr val="bg1"/>
                          </a:solidFill>
                        </a:rPr>
                        <a:t> la planification et l’élaboration de stratégies</a:t>
                      </a:r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fr-FR" sz="1200" baseline="0" dirty="0"/>
                        <a:t>Favoriser l’élaboration d’un plan général de travail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fr-FR" sz="1200" baseline="0" dirty="0"/>
                        <a:t>Encourager le temps de relecture</a:t>
                      </a:r>
                      <a:endParaRPr lang="fr-FR" sz="12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lumMod val="75000"/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lumMod val="75000"/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fr-FR" sz="1200" dirty="0">
                          <a:solidFill>
                            <a:schemeClr val="bg1"/>
                          </a:solidFill>
                        </a:rPr>
                        <a:t>III.6.3 Faciliter la gestion de l’information et des ressources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fr-FR" sz="1200" dirty="0"/>
                        <a:t>Produire des documents lisibles, aérés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fr-FR" sz="1200" dirty="0"/>
                        <a:t>Limiter le nombre de consignes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endParaRPr lang="fr-FR" sz="12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75000"/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lumMod val="75000"/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lumMod val="75000"/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fr-FR" sz="1200" baseline="0" dirty="0">
                          <a:solidFill>
                            <a:schemeClr val="bg1"/>
                          </a:solidFill>
                        </a:rPr>
                        <a:t>III.7.3 Minimiser les risques et les distractions</a:t>
                      </a:r>
                    </a:p>
                  </a:txBody>
                  <a:tcPr>
                    <a:solidFill>
                      <a:srgbClr val="3C6844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fr-FR" sz="1200" dirty="0"/>
                        <a:t>Veiller à un environnement d’apprentissage calme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fr-FR" altLang="fr-FR" sz="1200" dirty="0">
                          <a:solidFill>
                            <a:srgbClr val="000000"/>
                          </a:solidFill>
                          <a:latin typeface="+mn-lt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Prévoir des temps</a:t>
                      </a:r>
                      <a:r>
                        <a:rPr lang="fr-FR" altLang="fr-FR" sz="1200" baseline="0" dirty="0">
                          <a:solidFill>
                            <a:srgbClr val="000000"/>
                          </a:solidFill>
                          <a:latin typeface="+mn-lt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de p</a:t>
                      </a:r>
                      <a:r>
                        <a:rPr lang="fr-FR" altLang="fr-FR" sz="1200" dirty="0">
                          <a:solidFill>
                            <a:srgbClr val="000000"/>
                          </a:solidFill>
                          <a:latin typeface="+mn-lt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auses dans son agenda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3C6844">
                            <a:tint val="66000"/>
                            <a:satMod val="160000"/>
                          </a:srgbClr>
                        </a:gs>
                        <a:gs pos="50000">
                          <a:srgbClr val="3C6844">
                            <a:tint val="44500"/>
                            <a:satMod val="160000"/>
                          </a:srgbClr>
                        </a:gs>
                        <a:gs pos="100000">
                          <a:srgbClr val="3C6844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aseline="0" dirty="0">
                          <a:solidFill>
                            <a:schemeClr val="bg1"/>
                          </a:solidFill>
                        </a:rPr>
                        <a:t>III.8.4 Augmenter le retour d’information pour une plus grande maîtrise</a:t>
                      </a:r>
                    </a:p>
                  </a:txBody>
                  <a:tcPr>
                    <a:solidFill>
                      <a:srgbClr val="3C6844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200" i="0" dirty="0"/>
                        <a:t>Encourager à répéter,</a:t>
                      </a:r>
                      <a:r>
                        <a:rPr lang="fr-FR" sz="1200" i="0" baseline="0" dirty="0"/>
                        <a:t> reformuler les consignes de travail</a:t>
                      </a:r>
                      <a:endParaRPr lang="fr-FR" sz="1200" i="0" dirty="0"/>
                    </a:p>
                  </a:txBody>
                  <a:tcPr>
                    <a:gradFill flip="none" rotWithShape="1">
                      <a:gsLst>
                        <a:gs pos="0">
                          <a:srgbClr val="3C6844">
                            <a:tint val="66000"/>
                            <a:satMod val="160000"/>
                          </a:srgbClr>
                        </a:gs>
                        <a:gs pos="50000">
                          <a:srgbClr val="3C6844">
                            <a:tint val="44500"/>
                            <a:satMod val="160000"/>
                          </a:srgbClr>
                        </a:gs>
                        <a:gs pos="100000">
                          <a:srgbClr val="3C6844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5928883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aseline="0" dirty="0">
                          <a:solidFill>
                            <a:schemeClr val="bg1"/>
                          </a:solidFill>
                        </a:rPr>
                        <a:t>III. 9.2 Promouvoir les attentes et les idées qui optimisent la motivation</a:t>
                      </a:r>
                    </a:p>
                  </a:txBody>
                  <a:tcPr>
                    <a:solidFill>
                      <a:srgbClr val="3C6844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200" baseline="0" dirty="0"/>
                        <a:t>Encourager à  étudier/réviser sous forme de jeux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200" i="0" baseline="0" dirty="0"/>
                        <a:t>Proposer et organiser des prises de notes en binôme </a:t>
                      </a:r>
                      <a:endParaRPr lang="fr-FR" sz="1200" i="0" dirty="0"/>
                    </a:p>
                    <a:p>
                      <a:pPr marL="0" indent="0">
                        <a:buFontTx/>
                        <a:buNone/>
                      </a:pPr>
                      <a:endParaRPr lang="fr-FR" sz="1200" i="0" dirty="0"/>
                    </a:p>
                  </a:txBody>
                  <a:tcPr>
                    <a:gradFill flip="none" rotWithShape="1">
                      <a:gsLst>
                        <a:gs pos="0">
                          <a:srgbClr val="3C6844">
                            <a:tint val="66000"/>
                            <a:satMod val="160000"/>
                          </a:srgbClr>
                        </a:gs>
                        <a:gs pos="50000">
                          <a:srgbClr val="3C6844">
                            <a:tint val="44500"/>
                            <a:satMod val="160000"/>
                          </a:srgbClr>
                        </a:gs>
                        <a:gs pos="100000">
                          <a:srgbClr val="3C6844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87078158"/>
                  </a:ext>
                </a:extLst>
              </a:tr>
            </a:tbl>
          </a:graphicData>
        </a:graphic>
      </p:graphicFrame>
      <p:sp>
        <p:nvSpPr>
          <p:cNvPr id="24" name="ZoneTexte 23"/>
          <p:cNvSpPr txBox="1"/>
          <p:nvPr/>
        </p:nvSpPr>
        <p:spPr>
          <a:xfrm>
            <a:off x="180620" y="513855"/>
            <a:ext cx="722193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4F81BD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Facilitateurs identifiés / à l’environnement</a:t>
            </a:r>
            <a:r>
              <a:rPr lang="fr-F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fr-FR" sz="1600" b="1" dirty="0">
                <a:solidFill>
                  <a:srgbClr val="4F81BD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physique de travail </a:t>
            </a:r>
          </a:p>
          <a:p>
            <a:pPr marL="285750" indent="-285750">
              <a:buFontTx/>
              <a:buChar char="-"/>
            </a:pPr>
            <a:endParaRPr lang="fr-FR" altLang="fr-FR" sz="14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285750" indent="-285750">
              <a:buFontTx/>
              <a:buChar char="-"/>
            </a:pPr>
            <a:r>
              <a:rPr lang="fr-FR" altLang="fr-FR" sz="1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Réduire le nombre et l’intensité des stimulations </a:t>
            </a:r>
          </a:p>
          <a:p>
            <a:pPr marL="285750" indent="-285750">
              <a:buFontTx/>
              <a:buChar char="-"/>
            </a:pPr>
            <a:r>
              <a:rPr lang="fr-FR" altLang="fr-FR" sz="1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Séquencer rigoureusement le travail</a:t>
            </a:r>
          </a:p>
          <a:p>
            <a:pPr marL="285750" indent="-285750">
              <a:buFontTx/>
              <a:buChar char="-"/>
            </a:pPr>
            <a:r>
              <a:rPr lang="fr-FR" altLang="fr-FR" sz="1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Alterner régulièrement travail et pause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92058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17900</TotalTime>
  <Words>527</Words>
  <Application>Microsoft Office PowerPoint</Application>
  <PresentationFormat>Personnalisé</PresentationFormat>
  <Paragraphs>99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GELLY GUICHOUX sandrine</dc:creator>
  <cp:lastModifiedBy>Utilisateur Windows</cp:lastModifiedBy>
  <cp:revision>66</cp:revision>
  <dcterms:created xsi:type="dcterms:W3CDTF">2019-01-24T20:14:03Z</dcterms:created>
  <dcterms:modified xsi:type="dcterms:W3CDTF">2020-03-04T08:12:08Z</dcterms:modified>
</cp:coreProperties>
</file>